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sldIdLst>
    <p:sldId id="256" r:id="rId2"/>
  </p:sldIdLst>
  <p:sldSz cx="30240288" cy="428402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538" userDrawn="1">
          <p15:clr>
            <a:srgbClr val="A4A3A4"/>
          </p15:clr>
        </p15:guide>
        <p15:guide id="2" pos="952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1783"/>
    <a:srgbClr val="0070C0"/>
    <a:srgbClr val="197EC6"/>
    <a:srgbClr val="0F547B"/>
    <a:srgbClr val="3333FF"/>
    <a:srgbClr val="000066"/>
    <a:srgbClr val="64E29D"/>
    <a:srgbClr val="77EDAC"/>
    <a:srgbClr val="000099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D366A4-46CC-489E-805A-07C8BEC6F074}" v="4" dt="2022-06-22T05:10:22.4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6627" autoAdjust="0"/>
    <p:restoredTop sz="96400" autoAdjust="0"/>
  </p:normalViewPr>
  <p:slideViewPr>
    <p:cSldViewPr>
      <p:cViewPr varScale="1">
        <p:scale>
          <a:sx n="18" d="100"/>
          <a:sy n="18" d="100"/>
        </p:scale>
        <p:origin x="3112" y="176"/>
      </p:cViewPr>
      <p:guideLst>
        <p:guide orient="horz" pos="13538"/>
        <p:guide pos="9525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39BECD-9B87-4A3E-8EDA-6F887BAD2380}" type="datetimeFigureOut">
              <a:rPr lang="ko-KR" altLang="en-US" smtClean="0"/>
              <a:t>2023-05-21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219325" y="685800"/>
            <a:ext cx="24193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789D19-A259-44A2-A6C1-9686716DA0C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3689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1702" rtl="0" eaLnBrk="1" latinLnBrk="1" hangingPunct="1">
      <a:defRPr sz="1433" kern="1200">
        <a:solidFill>
          <a:schemeClr val="tx1"/>
        </a:solidFill>
        <a:latin typeface="+mn-lt"/>
        <a:ea typeface="+mn-ea"/>
        <a:cs typeface="+mn-cs"/>
      </a:defRPr>
    </a:lvl1pPr>
    <a:lvl2pPr marL="545851" algn="l" defTabSz="1091702" rtl="0" eaLnBrk="1" latinLnBrk="1" hangingPunct="1">
      <a:defRPr sz="1433" kern="1200">
        <a:solidFill>
          <a:schemeClr val="tx1"/>
        </a:solidFill>
        <a:latin typeface="+mn-lt"/>
        <a:ea typeface="+mn-ea"/>
        <a:cs typeface="+mn-cs"/>
      </a:defRPr>
    </a:lvl2pPr>
    <a:lvl3pPr marL="1091702" algn="l" defTabSz="1091702" rtl="0" eaLnBrk="1" latinLnBrk="1" hangingPunct="1">
      <a:defRPr sz="1433" kern="1200">
        <a:solidFill>
          <a:schemeClr val="tx1"/>
        </a:solidFill>
        <a:latin typeface="+mn-lt"/>
        <a:ea typeface="+mn-ea"/>
        <a:cs typeface="+mn-cs"/>
      </a:defRPr>
    </a:lvl3pPr>
    <a:lvl4pPr marL="1637553" algn="l" defTabSz="1091702" rtl="0" eaLnBrk="1" latinLnBrk="1" hangingPunct="1">
      <a:defRPr sz="1433" kern="1200">
        <a:solidFill>
          <a:schemeClr val="tx1"/>
        </a:solidFill>
        <a:latin typeface="+mn-lt"/>
        <a:ea typeface="+mn-ea"/>
        <a:cs typeface="+mn-cs"/>
      </a:defRPr>
    </a:lvl4pPr>
    <a:lvl5pPr marL="2183404" algn="l" defTabSz="1091702" rtl="0" eaLnBrk="1" latinLnBrk="1" hangingPunct="1">
      <a:defRPr sz="1433" kern="1200">
        <a:solidFill>
          <a:schemeClr val="tx1"/>
        </a:solidFill>
        <a:latin typeface="+mn-lt"/>
        <a:ea typeface="+mn-ea"/>
        <a:cs typeface="+mn-cs"/>
      </a:defRPr>
    </a:lvl5pPr>
    <a:lvl6pPr marL="2729255" algn="l" defTabSz="1091702" rtl="0" eaLnBrk="1" latinLnBrk="1" hangingPunct="1">
      <a:defRPr sz="1433" kern="1200">
        <a:solidFill>
          <a:schemeClr val="tx1"/>
        </a:solidFill>
        <a:latin typeface="+mn-lt"/>
        <a:ea typeface="+mn-ea"/>
        <a:cs typeface="+mn-cs"/>
      </a:defRPr>
    </a:lvl6pPr>
    <a:lvl7pPr marL="3275106" algn="l" defTabSz="1091702" rtl="0" eaLnBrk="1" latinLnBrk="1" hangingPunct="1">
      <a:defRPr sz="1433" kern="1200">
        <a:solidFill>
          <a:schemeClr val="tx1"/>
        </a:solidFill>
        <a:latin typeface="+mn-lt"/>
        <a:ea typeface="+mn-ea"/>
        <a:cs typeface="+mn-cs"/>
      </a:defRPr>
    </a:lvl7pPr>
    <a:lvl8pPr marL="3820958" algn="l" defTabSz="1091702" rtl="0" eaLnBrk="1" latinLnBrk="1" hangingPunct="1">
      <a:defRPr sz="1433" kern="1200">
        <a:solidFill>
          <a:schemeClr val="tx1"/>
        </a:solidFill>
        <a:latin typeface="+mn-lt"/>
        <a:ea typeface="+mn-ea"/>
        <a:cs typeface="+mn-cs"/>
      </a:defRPr>
    </a:lvl8pPr>
    <a:lvl9pPr marL="4366809" algn="l" defTabSz="1091702" rtl="0" eaLnBrk="1" latinLnBrk="1" hangingPunct="1">
      <a:defRPr sz="143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19325" y="685800"/>
            <a:ext cx="241935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89D19-A259-44A2-A6C1-9686716DA0CD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986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8022" y="7011132"/>
            <a:ext cx="25704245" cy="14914762"/>
          </a:xfrm>
        </p:spPr>
        <p:txBody>
          <a:bodyPr anchor="b"/>
          <a:lstStyle>
            <a:lvl1pPr algn="ctr">
              <a:defRPr sz="1984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0036" y="22501064"/>
            <a:ext cx="22680216" cy="10343147"/>
          </a:xfrm>
        </p:spPr>
        <p:txBody>
          <a:bodyPr/>
          <a:lstStyle>
            <a:lvl1pPr marL="0" indent="0" algn="ctr">
              <a:buNone/>
              <a:defRPr sz="7937"/>
            </a:lvl1pPr>
            <a:lvl2pPr marL="1512006" indent="0" algn="ctr">
              <a:buNone/>
              <a:defRPr sz="6614"/>
            </a:lvl2pPr>
            <a:lvl3pPr marL="3024012" indent="0" algn="ctr">
              <a:buNone/>
              <a:defRPr sz="5953"/>
            </a:lvl3pPr>
            <a:lvl4pPr marL="4536018" indent="0" algn="ctr">
              <a:buNone/>
              <a:defRPr sz="5291"/>
            </a:lvl4pPr>
            <a:lvl5pPr marL="6048024" indent="0" algn="ctr">
              <a:buNone/>
              <a:defRPr sz="5291"/>
            </a:lvl5pPr>
            <a:lvl6pPr marL="7560031" indent="0" algn="ctr">
              <a:buNone/>
              <a:defRPr sz="5291"/>
            </a:lvl6pPr>
            <a:lvl7pPr marL="9072037" indent="0" algn="ctr">
              <a:buNone/>
              <a:defRPr sz="5291"/>
            </a:lvl7pPr>
            <a:lvl8pPr marL="10584043" indent="0" algn="ctr">
              <a:buNone/>
              <a:defRPr sz="5291"/>
            </a:lvl8pPr>
            <a:lvl9pPr marL="12096049" indent="0" algn="ctr">
              <a:buNone/>
              <a:defRPr sz="5291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6BB79-C1EE-444A-BD22-A56C31DC3932}" type="datetimeFigureOut">
              <a:rPr lang="ko-KR" altLang="en-US" smtClean="0"/>
              <a:t>2023-05-21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C0DF9-AD22-4EAE-A4BF-A660B380606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4285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6BB79-C1EE-444A-BD22-A56C31DC3932}" type="datetimeFigureOut">
              <a:rPr lang="ko-KR" altLang="en-US" smtClean="0"/>
              <a:t>2023-05-21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C0DF9-AD22-4EAE-A4BF-A660B380606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6506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40708" y="2280848"/>
            <a:ext cx="6520562" cy="3630515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79021" y="2280848"/>
            <a:ext cx="19183683" cy="3630515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6BB79-C1EE-444A-BD22-A56C31DC3932}" type="datetimeFigureOut">
              <a:rPr lang="ko-KR" altLang="en-US" smtClean="0"/>
              <a:t>2023-05-21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C0DF9-AD22-4EAE-A4BF-A660B380606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0840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6BB79-C1EE-444A-BD22-A56C31DC3932}" type="datetimeFigureOut">
              <a:rPr lang="ko-KR" altLang="en-US" smtClean="0"/>
              <a:t>2023-05-21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C0DF9-AD22-4EAE-A4BF-A660B380606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1409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272" y="10680331"/>
            <a:ext cx="26082248" cy="17820361"/>
          </a:xfrm>
        </p:spPr>
        <p:txBody>
          <a:bodyPr anchor="b"/>
          <a:lstStyle>
            <a:lvl1pPr>
              <a:defRPr sz="1984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3272" y="28669280"/>
            <a:ext cx="26082248" cy="9371307"/>
          </a:xfrm>
        </p:spPr>
        <p:txBody>
          <a:bodyPr/>
          <a:lstStyle>
            <a:lvl1pPr marL="0" indent="0">
              <a:buNone/>
              <a:defRPr sz="7937">
                <a:solidFill>
                  <a:schemeClr val="tx1"/>
                </a:solidFill>
              </a:defRPr>
            </a:lvl1pPr>
            <a:lvl2pPr marL="1512006" indent="0">
              <a:buNone/>
              <a:defRPr sz="6614">
                <a:solidFill>
                  <a:schemeClr val="tx1">
                    <a:tint val="75000"/>
                  </a:schemeClr>
                </a:solidFill>
              </a:defRPr>
            </a:lvl2pPr>
            <a:lvl3pPr marL="3024012" indent="0">
              <a:buNone/>
              <a:defRPr sz="5953">
                <a:solidFill>
                  <a:schemeClr val="tx1">
                    <a:tint val="75000"/>
                  </a:schemeClr>
                </a:solidFill>
              </a:defRPr>
            </a:lvl3pPr>
            <a:lvl4pPr marL="4536018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4pPr>
            <a:lvl5pPr marL="6048024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5pPr>
            <a:lvl6pPr marL="7560031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6pPr>
            <a:lvl7pPr marL="9072037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7pPr>
            <a:lvl8pPr marL="10584043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8pPr>
            <a:lvl9pPr marL="12096049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6BB79-C1EE-444A-BD22-A56C31DC3932}" type="datetimeFigureOut">
              <a:rPr lang="ko-KR" altLang="en-US" smtClean="0"/>
              <a:t>2023-05-21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C0DF9-AD22-4EAE-A4BF-A660B380606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1835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79020" y="11404240"/>
            <a:ext cx="12852122" cy="2718176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09146" y="11404240"/>
            <a:ext cx="12852122" cy="2718176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6BB79-C1EE-444A-BD22-A56C31DC3932}" type="datetimeFigureOut">
              <a:rPr lang="ko-KR" altLang="en-US" smtClean="0"/>
              <a:t>2023-05-21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C0DF9-AD22-4EAE-A4BF-A660B380606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2121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959" y="2280857"/>
            <a:ext cx="26082248" cy="828047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2962" y="10501820"/>
            <a:ext cx="12793057" cy="5146780"/>
          </a:xfrm>
        </p:spPr>
        <p:txBody>
          <a:bodyPr anchor="b"/>
          <a:lstStyle>
            <a:lvl1pPr marL="0" indent="0">
              <a:buNone/>
              <a:defRPr sz="7937" b="1"/>
            </a:lvl1pPr>
            <a:lvl2pPr marL="1512006" indent="0">
              <a:buNone/>
              <a:defRPr sz="6614" b="1"/>
            </a:lvl2pPr>
            <a:lvl3pPr marL="3024012" indent="0">
              <a:buNone/>
              <a:defRPr sz="5953" b="1"/>
            </a:lvl3pPr>
            <a:lvl4pPr marL="4536018" indent="0">
              <a:buNone/>
              <a:defRPr sz="5291" b="1"/>
            </a:lvl4pPr>
            <a:lvl5pPr marL="6048024" indent="0">
              <a:buNone/>
              <a:defRPr sz="5291" b="1"/>
            </a:lvl5pPr>
            <a:lvl6pPr marL="7560031" indent="0">
              <a:buNone/>
              <a:defRPr sz="5291" b="1"/>
            </a:lvl6pPr>
            <a:lvl7pPr marL="9072037" indent="0">
              <a:buNone/>
              <a:defRPr sz="5291" b="1"/>
            </a:lvl7pPr>
            <a:lvl8pPr marL="10584043" indent="0">
              <a:buNone/>
              <a:defRPr sz="5291" b="1"/>
            </a:lvl8pPr>
            <a:lvl9pPr marL="12096049" indent="0">
              <a:buNone/>
              <a:defRPr sz="5291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2962" y="15648601"/>
            <a:ext cx="12793057" cy="2301673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09148" y="10501820"/>
            <a:ext cx="12856061" cy="5146780"/>
          </a:xfrm>
        </p:spPr>
        <p:txBody>
          <a:bodyPr anchor="b"/>
          <a:lstStyle>
            <a:lvl1pPr marL="0" indent="0">
              <a:buNone/>
              <a:defRPr sz="7937" b="1"/>
            </a:lvl1pPr>
            <a:lvl2pPr marL="1512006" indent="0">
              <a:buNone/>
              <a:defRPr sz="6614" b="1"/>
            </a:lvl2pPr>
            <a:lvl3pPr marL="3024012" indent="0">
              <a:buNone/>
              <a:defRPr sz="5953" b="1"/>
            </a:lvl3pPr>
            <a:lvl4pPr marL="4536018" indent="0">
              <a:buNone/>
              <a:defRPr sz="5291" b="1"/>
            </a:lvl4pPr>
            <a:lvl5pPr marL="6048024" indent="0">
              <a:buNone/>
              <a:defRPr sz="5291" b="1"/>
            </a:lvl5pPr>
            <a:lvl6pPr marL="7560031" indent="0">
              <a:buNone/>
              <a:defRPr sz="5291" b="1"/>
            </a:lvl6pPr>
            <a:lvl7pPr marL="9072037" indent="0">
              <a:buNone/>
              <a:defRPr sz="5291" b="1"/>
            </a:lvl7pPr>
            <a:lvl8pPr marL="10584043" indent="0">
              <a:buNone/>
              <a:defRPr sz="5291" b="1"/>
            </a:lvl8pPr>
            <a:lvl9pPr marL="12096049" indent="0">
              <a:buNone/>
              <a:defRPr sz="5291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09148" y="15648601"/>
            <a:ext cx="12856061" cy="2301673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6BB79-C1EE-444A-BD22-A56C31DC3932}" type="datetimeFigureOut">
              <a:rPr lang="ko-KR" altLang="en-US" smtClean="0"/>
              <a:t>2023-05-21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C0DF9-AD22-4EAE-A4BF-A660B380606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4389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6BB79-C1EE-444A-BD22-A56C31DC3932}" type="datetimeFigureOut">
              <a:rPr lang="ko-KR" altLang="en-US" smtClean="0"/>
              <a:t>2023-05-21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C0DF9-AD22-4EAE-A4BF-A660B380606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5329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6BB79-C1EE-444A-BD22-A56C31DC3932}" type="datetimeFigureOut">
              <a:rPr lang="ko-KR" altLang="en-US" smtClean="0"/>
              <a:t>2023-05-21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C0DF9-AD22-4EAE-A4BF-A660B380606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6406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959" y="2856018"/>
            <a:ext cx="9753280" cy="9996064"/>
          </a:xfrm>
        </p:spPr>
        <p:txBody>
          <a:bodyPr anchor="b"/>
          <a:lstStyle>
            <a:lvl1pPr>
              <a:defRPr sz="1058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56061" y="6168216"/>
            <a:ext cx="15309146" cy="30444362"/>
          </a:xfrm>
        </p:spPr>
        <p:txBody>
          <a:bodyPr/>
          <a:lstStyle>
            <a:lvl1pPr>
              <a:defRPr sz="10583"/>
            </a:lvl1pPr>
            <a:lvl2pPr>
              <a:defRPr sz="9260"/>
            </a:lvl2pPr>
            <a:lvl3pPr>
              <a:defRPr sz="7937"/>
            </a:lvl3pPr>
            <a:lvl4pPr>
              <a:defRPr sz="6614"/>
            </a:lvl4pPr>
            <a:lvl5pPr>
              <a:defRPr sz="6614"/>
            </a:lvl5pPr>
            <a:lvl6pPr>
              <a:defRPr sz="6614"/>
            </a:lvl6pPr>
            <a:lvl7pPr>
              <a:defRPr sz="6614"/>
            </a:lvl7pPr>
            <a:lvl8pPr>
              <a:defRPr sz="6614"/>
            </a:lvl8pPr>
            <a:lvl9pPr>
              <a:defRPr sz="6614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2959" y="12852082"/>
            <a:ext cx="9753280" cy="23810073"/>
          </a:xfrm>
        </p:spPr>
        <p:txBody>
          <a:bodyPr/>
          <a:lstStyle>
            <a:lvl1pPr marL="0" indent="0">
              <a:buNone/>
              <a:defRPr sz="5291"/>
            </a:lvl1pPr>
            <a:lvl2pPr marL="1512006" indent="0">
              <a:buNone/>
              <a:defRPr sz="4630"/>
            </a:lvl2pPr>
            <a:lvl3pPr marL="3024012" indent="0">
              <a:buNone/>
              <a:defRPr sz="3969"/>
            </a:lvl3pPr>
            <a:lvl4pPr marL="4536018" indent="0">
              <a:buNone/>
              <a:defRPr sz="3307"/>
            </a:lvl4pPr>
            <a:lvl5pPr marL="6048024" indent="0">
              <a:buNone/>
              <a:defRPr sz="3307"/>
            </a:lvl5pPr>
            <a:lvl6pPr marL="7560031" indent="0">
              <a:buNone/>
              <a:defRPr sz="3307"/>
            </a:lvl6pPr>
            <a:lvl7pPr marL="9072037" indent="0">
              <a:buNone/>
              <a:defRPr sz="3307"/>
            </a:lvl7pPr>
            <a:lvl8pPr marL="10584043" indent="0">
              <a:buNone/>
              <a:defRPr sz="3307"/>
            </a:lvl8pPr>
            <a:lvl9pPr marL="12096049" indent="0">
              <a:buNone/>
              <a:defRPr sz="330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6BB79-C1EE-444A-BD22-A56C31DC3932}" type="datetimeFigureOut">
              <a:rPr lang="ko-KR" altLang="en-US" smtClean="0"/>
              <a:t>2023-05-21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C0DF9-AD22-4EAE-A4BF-A660B380606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4326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959" y="2856018"/>
            <a:ext cx="9753280" cy="9996064"/>
          </a:xfrm>
        </p:spPr>
        <p:txBody>
          <a:bodyPr anchor="b"/>
          <a:lstStyle>
            <a:lvl1pPr>
              <a:defRPr sz="10583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56061" y="6168216"/>
            <a:ext cx="15309146" cy="30444362"/>
          </a:xfrm>
        </p:spPr>
        <p:txBody>
          <a:bodyPr anchor="t"/>
          <a:lstStyle>
            <a:lvl1pPr marL="0" indent="0">
              <a:buNone/>
              <a:defRPr sz="10583"/>
            </a:lvl1pPr>
            <a:lvl2pPr marL="1512006" indent="0">
              <a:buNone/>
              <a:defRPr sz="9260"/>
            </a:lvl2pPr>
            <a:lvl3pPr marL="3024012" indent="0">
              <a:buNone/>
              <a:defRPr sz="7937"/>
            </a:lvl3pPr>
            <a:lvl4pPr marL="4536018" indent="0">
              <a:buNone/>
              <a:defRPr sz="6614"/>
            </a:lvl4pPr>
            <a:lvl5pPr marL="6048024" indent="0">
              <a:buNone/>
              <a:defRPr sz="6614"/>
            </a:lvl5pPr>
            <a:lvl6pPr marL="7560031" indent="0">
              <a:buNone/>
              <a:defRPr sz="6614"/>
            </a:lvl6pPr>
            <a:lvl7pPr marL="9072037" indent="0">
              <a:buNone/>
              <a:defRPr sz="6614"/>
            </a:lvl7pPr>
            <a:lvl8pPr marL="10584043" indent="0">
              <a:buNone/>
              <a:defRPr sz="6614"/>
            </a:lvl8pPr>
            <a:lvl9pPr marL="12096049" indent="0">
              <a:buNone/>
              <a:defRPr sz="6614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2959" y="12852082"/>
            <a:ext cx="9753280" cy="23810073"/>
          </a:xfrm>
        </p:spPr>
        <p:txBody>
          <a:bodyPr/>
          <a:lstStyle>
            <a:lvl1pPr marL="0" indent="0">
              <a:buNone/>
              <a:defRPr sz="5291"/>
            </a:lvl1pPr>
            <a:lvl2pPr marL="1512006" indent="0">
              <a:buNone/>
              <a:defRPr sz="4630"/>
            </a:lvl2pPr>
            <a:lvl3pPr marL="3024012" indent="0">
              <a:buNone/>
              <a:defRPr sz="3969"/>
            </a:lvl3pPr>
            <a:lvl4pPr marL="4536018" indent="0">
              <a:buNone/>
              <a:defRPr sz="3307"/>
            </a:lvl4pPr>
            <a:lvl5pPr marL="6048024" indent="0">
              <a:buNone/>
              <a:defRPr sz="3307"/>
            </a:lvl5pPr>
            <a:lvl6pPr marL="7560031" indent="0">
              <a:buNone/>
              <a:defRPr sz="3307"/>
            </a:lvl6pPr>
            <a:lvl7pPr marL="9072037" indent="0">
              <a:buNone/>
              <a:defRPr sz="3307"/>
            </a:lvl7pPr>
            <a:lvl8pPr marL="10584043" indent="0">
              <a:buNone/>
              <a:defRPr sz="3307"/>
            </a:lvl8pPr>
            <a:lvl9pPr marL="12096049" indent="0">
              <a:buNone/>
              <a:defRPr sz="330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6BB79-C1EE-444A-BD22-A56C31DC3932}" type="datetimeFigureOut">
              <a:rPr lang="ko-KR" altLang="en-US" smtClean="0"/>
              <a:t>2023-05-21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C0DF9-AD22-4EAE-A4BF-A660B380606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113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79020" y="2280857"/>
            <a:ext cx="26082248" cy="82804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79020" y="11404240"/>
            <a:ext cx="26082248" cy="27181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79020" y="39706598"/>
            <a:ext cx="6804065" cy="2280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6BB79-C1EE-444A-BD22-A56C31DC3932}" type="datetimeFigureOut">
              <a:rPr lang="ko-KR" altLang="en-US" smtClean="0"/>
              <a:t>2023-05-21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17096" y="39706598"/>
            <a:ext cx="10206097" cy="2280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57203" y="39706598"/>
            <a:ext cx="6804065" cy="2280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FC0DF9-AD22-4EAE-A4BF-A660B380606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1269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024012" rtl="0" eaLnBrk="1" latinLnBrk="1" hangingPunct="1">
        <a:lnSpc>
          <a:spcPct val="90000"/>
        </a:lnSpc>
        <a:spcBef>
          <a:spcPct val="0"/>
        </a:spcBef>
        <a:buNone/>
        <a:defRPr sz="145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003" indent="-756003" algn="l" defTabSz="3024012" rtl="0" eaLnBrk="1" latinLnBrk="1" hangingPunct="1">
        <a:lnSpc>
          <a:spcPct val="90000"/>
        </a:lnSpc>
        <a:spcBef>
          <a:spcPts val="3307"/>
        </a:spcBef>
        <a:buFont typeface="Arial" panose="020B0604020202020204" pitchFamily="34" charset="0"/>
        <a:buChar char="•"/>
        <a:defRPr sz="9260" kern="1200">
          <a:solidFill>
            <a:schemeClr val="tx1"/>
          </a:solidFill>
          <a:latin typeface="+mn-lt"/>
          <a:ea typeface="+mn-ea"/>
          <a:cs typeface="+mn-cs"/>
        </a:defRPr>
      </a:lvl1pPr>
      <a:lvl2pPr marL="2268009" indent="-756003" algn="l" defTabSz="3024012" rtl="0" eaLnBrk="1" latinLnBrk="1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7937" kern="1200">
          <a:solidFill>
            <a:schemeClr val="tx1"/>
          </a:solidFill>
          <a:latin typeface="+mn-lt"/>
          <a:ea typeface="+mn-ea"/>
          <a:cs typeface="+mn-cs"/>
        </a:defRPr>
      </a:lvl2pPr>
      <a:lvl3pPr marL="3780015" indent="-756003" algn="l" defTabSz="3024012" rtl="0" eaLnBrk="1" latinLnBrk="1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3pPr>
      <a:lvl4pPr marL="5292021" indent="-756003" algn="l" defTabSz="3024012" rtl="0" eaLnBrk="1" latinLnBrk="1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5953" kern="1200">
          <a:solidFill>
            <a:schemeClr val="tx1"/>
          </a:solidFill>
          <a:latin typeface="+mn-lt"/>
          <a:ea typeface="+mn-ea"/>
          <a:cs typeface="+mn-cs"/>
        </a:defRPr>
      </a:lvl4pPr>
      <a:lvl5pPr marL="6804028" indent="-756003" algn="l" defTabSz="3024012" rtl="0" eaLnBrk="1" latinLnBrk="1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5953" kern="1200">
          <a:solidFill>
            <a:schemeClr val="tx1"/>
          </a:solidFill>
          <a:latin typeface="+mn-lt"/>
          <a:ea typeface="+mn-ea"/>
          <a:cs typeface="+mn-cs"/>
        </a:defRPr>
      </a:lvl5pPr>
      <a:lvl6pPr marL="8316034" indent="-756003" algn="l" defTabSz="3024012" rtl="0" eaLnBrk="1" latinLnBrk="1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5953" kern="1200">
          <a:solidFill>
            <a:schemeClr val="tx1"/>
          </a:solidFill>
          <a:latin typeface="+mn-lt"/>
          <a:ea typeface="+mn-ea"/>
          <a:cs typeface="+mn-cs"/>
        </a:defRPr>
      </a:lvl6pPr>
      <a:lvl7pPr marL="9828040" indent="-756003" algn="l" defTabSz="3024012" rtl="0" eaLnBrk="1" latinLnBrk="1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5953" kern="1200">
          <a:solidFill>
            <a:schemeClr val="tx1"/>
          </a:solidFill>
          <a:latin typeface="+mn-lt"/>
          <a:ea typeface="+mn-ea"/>
          <a:cs typeface="+mn-cs"/>
        </a:defRPr>
      </a:lvl7pPr>
      <a:lvl8pPr marL="11340046" indent="-756003" algn="l" defTabSz="3024012" rtl="0" eaLnBrk="1" latinLnBrk="1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5953" kern="1200">
          <a:solidFill>
            <a:schemeClr val="tx1"/>
          </a:solidFill>
          <a:latin typeface="+mn-lt"/>
          <a:ea typeface="+mn-ea"/>
          <a:cs typeface="+mn-cs"/>
        </a:defRPr>
      </a:lvl8pPr>
      <a:lvl9pPr marL="12852052" indent="-756003" algn="l" defTabSz="3024012" rtl="0" eaLnBrk="1" latinLnBrk="1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59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4012" rtl="0" eaLnBrk="1" latinLnBrk="1" hangingPunct="1">
        <a:defRPr sz="5953" kern="1200">
          <a:solidFill>
            <a:schemeClr val="tx1"/>
          </a:solidFill>
          <a:latin typeface="+mn-lt"/>
          <a:ea typeface="+mn-ea"/>
          <a:cs typeface="+mn-cs"/>
        </a:defRPr>
      </a:lvl1pPr>
      <a:lvl2pPr marL="1512006" algn="l" defTabSz="3024012" rtl="0" eaLnBrk="1" latinLnBrk="1" hangingPunct="1">
        <a:defRPr sz="5953" kern="1200">
          <a:solidFill>
            <a:schemeClr val="tx1"/>
          </a:solidFill>
          <a:latin typeface="+mn-lt"/>
          <a:ea typeface="+mn-ea"/>
          <a:cs typeface="+mn-cs"/>
        </a:defRPr>
      </a:lvl2pPr>
      <a:lvl3pPr marL="3024012" algn="l" defTabSz="3024012" rtl="0" eaLnBrk="1" latinLnBrk="1" hangingPunct="1">
        <a:defRPr sz="5953" kern="1200">
          <a:solidFill>
            <a:schemeClr val="tx1"/>
          </a:solidFill>
          <a:latin typeface="+mn-lt"/>
          <a:ea typeface="+mn-ea"/>
          <a:cs typeface="+mn-cs"/>
        </a:defRPr>
      </a:lvl3pPr>
      <a:lvl4pPr marL="4536018" algn="l" defTabSz="3024012" rtl="0" eaLnBrk="1" latinLnBrk="1" hangingPunct="1">
        <a:defRPr sz="5953" kern="1200">
          <a:solidFill>
            <a:schemeClr val="tx1"/>
          </a:solidFill>
          <a:latin typeface="+mn-lt"/>
          <a:ea typeface="+mn-ea"/>
          <a:cs typeface="+mn-cs"/>
        </a:defRPr>
      </a:lvl4pPr>
      <a:lvl5pPr marL="6048024" algn="l" defTabSz="3024012" rtl="0" eaLnBrk="1" latinLnBrk="1" hangingPunct="1">
        <a:defRPr sz="5953" kern="1200">
          <a:solidFill>
            <a:schemeClr val="tx1"/>
          </a:solidFill>
          <a:latin typeface="+mn-lt"/>
          <a:ea typeface="+mn-ea"/>
          <a:cs typeface="+mn-cs"/>
        </a:defRPr>
      </a:lvl5pPr>
      <a:lvl6pPr marL="7560031" algn="l" defTabSz="3024012" rtl="0" eaLnBrk="1" latinLnBrk="1" hangingPunct="1">
        <a:defRPr sz="5953" kern="1200">
          <a:solidFill>
            <a:schemeClr val="tx1"/>
          </a:solidFill>
          <a:latin typeface="+mn-lt"/>
          <a:ea typeface="+mn-ea"/>
          <a:cs typeface="+mn-cs"/>
        </a:defRPr>
      </a:lvl6pPr>
      <a:lvl7pPr marL="9072037" algn="l" defTabSz="3024012" rtl="0" eaLnBrk="1" latinLnBrk="1" hangingPunct="1">
        <a:defRPr sz="5953" kern="1200">
          <a:solidFill>
            <a:schemeClr val="tx1"/>
          </a:solidFill>
          <a:latin typeface="+mn-lt"/>
          <a:ea typeface="+mn-ea"/>
          <a:cs typeface="+mn-cs"/>
        </a:defRPr>
      </a:lvl7pPr>
      <a:lvl8pPr marL="10584043" algn="l" defTabSz="3024012" rtl="0" eaLnBrk="1" latinLnBrk="1" hangingPunct="1">
        <a:defRPr sz="5953" kern="1200">
          <a:solidFill>
            <a:schemeClr val="tx1"/>
          </a:solidFill>
          <a:latin typeface="+mn-lt"/>
          <a:ea typeface="+mn-ea"/>
          <a:cs typeface="+mn-cs"/>
        </a:defRPr>
      </a:lvl8pPr>
      <a:lvl9pPr marL="12096049" algn="l" defTabSz="3024012" rtl="0" eaLnBrk="1" latinLnBrk="1" hangingPunct="1">
        <a:defRPr sz="595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jpeg"/><Relationship Id="rId18" Type="http://schemas.openxmlformats.org/officeDocument/2006/relationships/image" Target="../media/image15.PNG"/><Relationship Id="rId26" Type="http://schemas.openxmlformats.org/officeDocument/2006/relationships/image" Target="../media/image23.jpeg"/><Relationship Id="rId51" Type="http://schemas.openxmlformats.org/officeDocument/2006/relationships/image" Target="../media/image29.png"/><Relationship Id="rId3" Type="http://schemas.openxmlformats.org/officeDocument/2006/relationships/image" Target="../media/image1.PNG"/><Relationship Id="rId21" Type="http://schemas.openxmlformats.org/officeDocument/2006/relationships/image" Target="../media/image18.jpg"/><Relationship Id="rId47" Type="http://schemas.openxmlformats.org/officeDocument/2006/relationships/image" Target="../media/image25.png"/><Relationship Id="rId50" Type="http://schemas.openxmlformats.org/officeDocument/2006/relationships/image" Target="../media/image28.png"/><Relationship Id="rId55" Type="http://schemas.openxmlformats.org/officeDocument/2006/relationships/image" Target="../media/image33.png"/><Relationship Id="rId63" Type="http://schemas.openxmlformats.org/officeDocument/2006/relationships/image" Target="../media/image41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jpeg"/><Relationship Id="rId25" Type="http://schemas.openxmlformats.org/officeDocument/2006/relationships/image" Target="../media/image22.jpeg"/><Relationship Id="rId46" Type="http://schemas.openxmlformats.org/officeDocument/2006/relationships/image" Target="../media/image24.png"/><Relationship Id="rId59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jpeg"/><Relationship Id="rId20" Type="http://schemas.openxmlformats.org/officeDocument/2006/relationships/image" Target="../media/image17.png"/><Relationship Id="rId54" Type="http://schemas.openxmlformats.org/officeDocument/2006/relationships/image" Target="../media/image32.png"/><Relationship Id="rId6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0.png"/><Relationship Id="rId11" Type="http://schemas.openxmlformats.org/officeDocument/2006/relationships/image" Target="../media/image8.jpeg"/><Relationship Id="rId24" Type="http://schemas.openxmlformats.org/officeDocument/2006/relationships/image" Target="../media/image21.jpeg"/><Relationship Id="rId53" Type="http://schemas.openxmlformats.org/officeDocument/2006/relationships/image" Target="../media/image31.png"/><Relationship Id="rId58" Type="http://schemas.openxmlformats.org/officeDocument/2006/relationships/image" Target="../media/image36.png"/><Relationship Id="rId5" Type="http://schemas.openxmlformats.org/officeDocument/2006/relationships/image" Target="../media/image3.png"/><Relationship Id="rId15" Type="http://schemas.openxmlformats.org/officeDocument/2006/relationships/image" Target="../media/image12.jpeg"/><Relationship Id="rId23" Type="http://schemas.openxmlformats.org/officeDocument/2006/relationships/image" Target="../media/image20.jpeg"/><Relationship Id="rId49" Type="http://schemas.openxmlformats.org/officeDocument/2006/relationships/image" Target="../media/image27.png"/><Relationship Id="rId57" Type="http://schemas.openxmlformats.org/officeDocument/2006/relationships/image" Target="../media/image35.png"/><Relationship Id="rId61" Type="http://schemas.openxmlformats.org/officeDocument/2006/relationships/image" Target="../media/image39.png"/><Relationship Id="rId10" Type="http://schemas.openxmlformats.org/officeDocument/2006/relationships/image" Target="../media/image7.jpeg"/><Relationship Id="rId19" Type="http://schemas.openxmlformats.org/officeDocument/2006/relationships/image" Target="../media/image16.png"/><Relationship Id="rId52" Type="http://schemas.openxmlformats.org/officeDocument/2006/relationships/image" Target="../media/image30.png"/><Relationship Id="rId60" Type="http://schemas.openxmlformats.org/officeDocument/2006/relationships/image" Target="../media/image38.png"/><Relationship Id="rId65" Type="http://schemas.openxmlformats.org/officeDocument/2006/relationships/image" Target="../media/image43.png"/><Relationship Id="rId4" Type="http://schemas.openxmlformats.org/officeDocument/2006/relationships/image" Target="../media/image2.png"/><Relationship Id="rId9" Type="http://schemas.openxmlformats.org/officeDocument/2006/relationships/image" Target="../media/image6.svg"/><Relationship Id="rId14" Type="http://schemas.openxmlformats.org/officeDocument/2006/relationships/image" Target="../media/image11.jpeg"/><Relationship Id="rId22" Type="http://schemas.openxmlformats.org/officeDocument/2006/relationships/image" Target="../media/image19.png"/><Relationship Id="rId27" Type="http://schemas.openxmlformats.org/officeDocument/2006/relationships/image" Target="../media/image23.png"/><Relationship Id="rId48" Type="http://schemas.openxmlformats.org/officeDocument/2006/relationships/image" Target="../media/image26.png"/><Relationship Id="rId56" Type="http://schemas.openxmlformats.org/officeDocument/2006/relationships/image" Target="../media/image34.png"/><Relationship Id="rId6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모서리가 둥근 직사각형 25"/>
          <p:cNvSpPr/>
          <p:nvPr/>
        </p:nvSpPr>
        <p:spPr>
          <a:xfrm>
            <a:off x="0" y="5074321"/>
            <a:ext cx="30179044" cy="4719696"/>
          </a:xfrm>
          <a:prstGeom prst="roundRect">
            <a:avLst>
              <a:gd name="adj" fmla="val 693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  <a:cs typeface="Arial Unicode MS" pitchFamily="50" charset="-127"/>
            </a:endParaRPr>
          </a:p>
        </p:txBody>
      </p:sp>
      <p:sp>
        <p:nvSpPr>
          <p:cNvPr id="293" name="모서리가 둥근 직사각형 292"/>
          <p:cNvSpPr/>
          <p:nvPr/>
        </p:nvSpPr>
        <p:spPr>
          <a:xfrm>
            <a:off x="30622" y="10415445"/>
            <a:ext cx="30179043" cy="13224838"/>
          </a:xfrm>
          <a:prstGeom prst="roundRect">
            <a:avLst>
              <a:gd name="adj" fmla="val 507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/>
              <a:t>6</a:t>
            </a:r>
            <a:endParaRPr lang="ko-KR" altLang="en-US" b="1" dirty="0"/>
          </a:p>
        </p:txBody>
      </p:sp>
      <p:sp>
        <p:nvSpPr>
          <p:cNvPr id="5" name="직사각형 4"/>
          <p:cNvSpPr/>
          <p:nvPr/>
        </p:nvSpPr>
        <p:spPr>
          <a:xfrm>
            <a:off x="380506" y="39378391"/>
            <a:ext cx="29798537" cy="3139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 micro single crystals were grown by the atmospheric pressure mixed source hydride vapor phase method.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FE-SEM and EDS, the atomic content of Si is more than 97%.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XRD 2theta/omega measurement, the FWHM of the grown Si single crystal was observed to be 187 arced.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these results, it was confirmed that the grown Si crystal was a pure Si single crystal.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peak at 740 nm was measured as the electroluminescence characteristic of a pure Si single crystal.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light emitting mechanism is considered as a metal-semiconductor device.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results of CL, PL, and EL , the main peak of 1.67 eV – 1.75 eV was observed, which is considered to be from the quasi-direct bandgap of the hexagonal Si (2H) structure.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color coordinates of (0.6, 0.37) and the color temperature range of about 1500 K were measured from the CIE color coordinates for the visible light emission of Si micro single crystals.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Therefore, it is expected that the characteristic of having a quasi-direct bandgap of 1.5eV~1.7eV compared to Cubic Si will be applied to photovoltaic devices and light emitting devices in the future.</a:t>
            </a:r>
            <a:endParaRPr lang="ko-KR" alt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972971" y="9008922"/>
            <a:ext cx="23608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200" b="1" dirty="0"/>
              <a:t>&lt;Fig 1. </a:t>
            </a:r>
            <a:r>
              <a:rPr lang="ko-KR" altLang="en-US" sz="1200" b="1" dirty="0"/>
              <a:t>송신부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수산부 회로도</a:t>
            </a:r>
            <a:r>
              <a:rPr lang="en-US" altLang="ko-KR" sz="1200" b="1" dirty="0"/>
              <a:t>&gt;</a:t>
            </a:r>
            <a:endParaRPr lang="ko-KR" altLang="en-US" sz="1200" b="1" dirty="0"/>
          </a:p>
        </p:txBody>
      </p:sp>
      <p:grpSp>
        <p:nvGrpSpPr>
          <p:cNvPr id="20" name="그룹 19"/>
          <p:cNvGrpSpPr/>
          <p:nvPr/>
        </p:nvGrpSpPr>
        <p:grpSpPr>
          <a:xfrm>
            <a:off x="60956" y="38467242"/>
            <a:ext cx="30179045" cy="4440494"/>
            <a:chOff x="60956" y="38467242"/>
            <a:chExt cx="30179045" cy="4440494"/>
          </a:xfrm>
        </p:grpSpPr>
        <p:sp>
          <p:nvSpPr>
            <p:cNvPr id="105" name="모서리가 둥근 직사각형 104"/>
            <p:cNvSpPr/>
            <p:nvPr/>
          </p:nvSpPr>
          <p:spPr>
            <a:xfrm>
              <a:off x="60956" y="38892438"/>
              <a:ext cx="30179045" cy="4015298"/>
            </a:xfrm>
            <a:prstGeom prst="roundRect">
              <a:avLst>
                <a:gd name="adj" fmla="val 1075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itchFamily="50" charset="-127"/>
                <a:ea typeface="맑은 고딕" pitchFamily="50" charset="-127"/>
                <a:cs typeface="Arial Unicode MS" pitchFamily="50" charset="-127"/>
              </a:endParaRPr>
            </a:p>
          </p:txBody>
        </p:sp>
        <p:sp>
          <p:nvSpPr>
            <p:cNvPr id="3" name="모서리가 둥근 직사각형 2"/>
            <p:cNvSpPr/>
            <p:nvPr/>
          </p:nvSpPr>
          <p:spPr>
            <a:xfrm>
              <a:off x="803386" y="38467242"/>
              <a:ext cx="2719985" cy="879236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4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Summary</a:t>
              </a:r>
              <a:endParaRPr lang="ko-KR" altLang="en-US" sz="44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-5712" y="23813145"/>
            <a:ext cx="30179044" cy="14449149"/>
            <a:chOff x="60957" y="23796401"/>
            <a:chExt cx="30179044" cy="14449149"/>
          </a:xfrm>
        </p:grpSpPr>
        <p:sp>
          <p:nvSpPr>
            <p:cNvPr id="549" name="모서리가 둥근 직사각형 548"/>
            <p:cNvSpPr/>
            <p:nvPr/>
          </p:nvSpPr>
          <p:spPr>
            <a:xfrm>
              <a:off x="60957" y="24226185"/>
              <a:ext cx="30179044" cy="14019365"/>
            </a:xfrm>
            <a:prstGeom prst="roundRect">
              <a:avLst>
                <a:gd name="adj" fmla="val 1752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itchFamily="50" charset="-127"/>
                <a:ea typeface="맑은 고딕" pitchFamily="50" charset="-127"/>
                <a:cs typeface="Arial Unicode MS" pitchFamily="50" charset="-127"/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840450" y="23796401"/>
              <a:ext cx="5550906" cy="879236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4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Results and discussion</a:t>
              </a:r>
              <a:endParaRPr lang="ko-KR" altLang="en-US" sz="44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5" name="모서리가 둥근 직사각형 44"/>
          <p:cNvSpPr/>
          <p:nvPr/>
        </p:nvSpPr>
        <p:spPr>
          <a:xfrm>
            <a:off x="790552" y="9898857"/>
            <a:ext cx="5167289" cy="87923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4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details</a:t>
            </a:r>
            <a:endParaRPr lang="ko-KR" altLang="en-US" sz="4400" b="1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663822" y="4627133"/>
            <a:ext cx="3295082" cy="87923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400" b="1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ko-KR" altLang="en-US" sz="4400" b="1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5840224" y="5441591"/>
            <a:ext cx="4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(a)</a:t>
            </a:r>
            <a:endParaRPr lang="ko-KR" alt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20474977" y="5441591"/>
            <a:ext cx="4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(b)</a:t>
            </a:r>
            <a:endParaRPr lang="ko-KR" alt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25231877" y="5441591"/>
            <a:ext cx="4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(c)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9436705" y="10793876"/>
            <a:ext cx="32465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초음파 발진기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: 40kHz</a:t>
            </a:r>
          </a:p>
        </p:txBody>
      </p:sp>
      <p:pic>
        <p:nvPicPr>
          <p:cNvPr id="53" name="_x795281392" descr="EMB0000401803b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22" y="10837149"/>
            <a:ext cx="9676498" cy="656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840450" y="11133961"/>
            <a:ext cx="1966326" cy="27973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404789" y="11133961"/>
            <a:ext cx="2786364" cy="27973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/>
          <p:cNvSpPr/>
          <p:nvPr/>
        </p:nvSpPr>
        <p:spPr>
          <a:xfrm>
            <a:off x="6335168" y="11411024"/>
            <a:ext cx="3888432" cy="12241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직사각형 56"/>
          <p:cNvSpPr/>
          <p:nvPr/>
        </p:nvSpPr>
        <p:spPr>
          <a:xfrm>
            <a:off x="684802" y="14919802"/>
            <a:ext cx="5002293" cy="24862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5759103" y="15734313"/>
            <a:ext cx="1559227" cy="16717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7499770" y="14651385"/>
            <a:ext cx="2651822" cy="27546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90337" y="11176898"/>
            <a:ext cx="3016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1" name="직사각형 20"/>
          <p:cNvSpPr/>
          <p:nvPr/>
        </p:nvSpPr>
        <p:spPr>
          <a:xfrm>
            <a:off x="6387873" y="11462299"/>
            <a:ext cx="301686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9784895" y="16960134"/>
            <a:ext cx="3016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6</a:t>
            </a:r>
            <a:endParaRPr lang="ko-KR" alt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5826330" y="16957317"/>
            <a:ext cx="3016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748861" y="16957317"/>
            <a:ext cx="3016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69" name="직사각형 68"/>
          <p:cNvSpPr/>
          <p:nvPr/>
        </p:nvSpPr>
        <p:spPr>
          <a:xfrm>
            <a:off x="3465054" y="11176898"/>
            <a:ext cx="301686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b="1" dirty="0"/>
              <a:t>2</a:t>
            </a:r>
            <a:endParaRPr lang="ko-KR" altLang="en-US" b="1" dirty="0"/>
          </a:p>
        </p:txBody>
      </p:sp>
      <p:pic>
        <p:nvPicPr>
          <p:cNvPr id="74" name="_x795282184" descr="EMB0000401803b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860" y="11171887"/>
            <a:ext cx="7646521" cy="619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직사각형 76"/>
          <p:cNvSpPr/>
          <p:nvPr/>
        </p:nvSpPr>
        <p:spPr>
          <a:xfrm>
            <a:off x="10745610" y="11236563"/>
            <a:ext cx="1966325" cy="16747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직사각형 77"/>
          <p:cNvSpPr/>
          <p:nvPr/>
        </p:nvSpPr>
        <p:spPr>
          <a:xfrm>
            <a:off x="13123195" y="11236490"/>
            <a:ext cx="5158186" cy="19747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직사각형 78"/>
          <p:cNvSpPr/>
          <p:nvPr/>
        </p:nvSpPr>
        <p:spPr>
          <a:xfrm>
            <a:off x="10757213" y="14567232"/>
            <a:ext cx="7524167" cy="27973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787490" y="11289155"/>
            <a:ext cx="3016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7</a:t>
            </a:r>
            <a:endParaRPr lang="ko-KR" altLang="en-US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13207581" y="11289155"/>
            <a:ext cx="3016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8</a:t>
            </a:r>
            <a:endParaRPr lang="ko-KR" altLang="en-US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10844538" y="14652783"/>
            <a:ext cx="4187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10</a:t>
            </a:r>
            <a:endParaRPr lang="ko-KR" altLang="en-US" b="1" dirty="0"/>
          </a:p>
        </p:txBody>
      </p:sp>
      <p:sp>
        <p:nvSpPr>
          <p:cNvPr id="121" name="직사각형 120"/>
          <p:cNvSpPr/>
          <p:nvPr/>
        </p:nvSpPr>
        <p:spPr>
          <a:xfrm>
            <a:off x="19467659" y="11195001"/>
            <a:ext cx="37790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초음파 펄스 발진기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: 15Hz</a:t>
            </a:r>
          </a:p>
        </p:txBody>
      </p:sp>
      <p:sp>
        <p:nvSpPr>
          <p:cNvPr id="138" name="직사각형 137"/>
          <p:cNvSpPr/>
          <p:nvPr/>
        </p:nvSpPr>
        <p:spPr>
          <a:xfrm>
            <a:off x="3237649" y="17714770"/>
            <a:ext cx="38617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초음파 센서 송신부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3129739" y="18092668"/>
            <a:ext cx="468503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 latinLnBrk="1">
              <a:buFont typeface="Wingdings" panose="05000000000000000000" pitchFamily="2" charset="2"/>
              <a:buChar char="v"/>
            </a:pPr>
            <a:r>
              <a:rPr lang="en-US" altLang="ko-KR" sz="1400" dirty="0"/>
              <a:t>Buffer : </a:t>
            </a:r>
            <a:r>
              <a:rPr lang="ko-KR" altLang="en-US" sz="1400" dirty="0"/>
              <a:t>회로 사이 또는 시스템 사이에서 신호의 왜곡을 최소화하여 신호를 전달하기 위한 목적으로 사용</a:t>
            </a:r>
            <a:endParaRPr lang="en-US" altLang="ko-KR" sz="1400" dirty="0"/>
          </a:p>
          <a:p>
            <a:pPr marL="285750" indent="-285750" fontAlgn="base" latinLnBrk="1">
              <a:buFont typeface="Wingdings" panose="05000000000000000000" pitchFamily="2" charset="2"/>
              <a:buChar char="v"/>
            </a:pPr>
            <a:endParaRPr lang="ko-KR" altLang="en-US" sz="1400" dirty="0"/>
          </a:p>
          <a:p>
            <a:pPr marL="285750" indent="-285750" fontAlgn="base" latinLnBrk="1">
              <a:buFont typeface="Wingdings" panose="05000000000000000000" pitchFamily="2" charset="2"/>
              <a:buChar char="v"/>
            </a:pPr>
            <a:r>
              <a:rPr lang="en-US" altLang="ko-KR" sz="1400" dirty="0"/>
              <a:t>Voltage Doubling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커패시터를 연결하여 들어오는 </a:t>
            </a:r>
            <a:r>
              <a:rPr lang="en-US" altLang="ko-KR" sz="1400" dirty="0"/>
              <a:t>DC</a:t>
            </a:r>
            <a:r>
              <a:rPr lang="ko-KR" altLang="en-US" sz="1400" dirty="0"/>
              <a:t>성분을 없애고 신호의 </a:t>
            </a:r>
            <a:r>
              <a:rPr lang="en-US" altLang="ko-KR" sz="1400" dirty="0"/>
              <a:t>AC</a:t>
            </a:r>
            <a:r>
              <a:rPr lang="ko-KR" altLang="en-US" sz="1400" dirty="0"/>
              <a:t>성분만  전달</a:t>
            </a:r>
            <a:endParaRPr lang="en-US" altLang="ko-KR" sz="1400" dirty="0"/>
          </a:p>
          <a:p>
            <a:pPr fontAlgn="base" latinLnBrk="1"/>
            <a:endParaRPr lang="ko-KR" altLang="en-US" sz="1400" dirty="0"/>
          </a:p>
          <a:p>
            <a:pPr marL="285750" indent="-285750" fontAlgn="base" latinLnBrk="1">
              <a:buFont typeface="Wingdings" panose="05000000000000000000" pitchFamily="2" charset="2"/>
              <a:buChar char="v"/>
            </a:pPr>
            <a:r>
              <a:rPr lang="en-US" altLang="ko-KR" sz="1400" dirty="0"/>
              <a:t>+12V ~ 0V(12V) </a:t>
            </a:r>
            <a:r>
              <a:rPr lang="ko-KR" altLang="en-US" sz="1400" dirty="0"/>
              <a:t>파형을 </a:t>
            </a:r>
            <a:r>
              <a:rPr lang="en-US" altLang="ko-KR" sz="1400" dirty="0"/>
              <a:t>0V ~ -12V </a:t>
            </a:r>
            <a:r>
              <a:rPr lang="ko-KR" altLang="en-US" sz="1400" dirty="0"/>
              <a:t>파형으로 변형하여</a:t>
            </a:r>
          </a:p>
          <a:p>
            <a:pPr marL="285750" indent="-285750" fontAlgn="base" latinLnBrk="1">
              <a:buFont typeface="Wingdings" panose="05000000000000000000" pitchFamily="2" charset="2"/>
              <a:buChar char="v"/>
            </a:pPr>
            <a:r>
              <a:rPr lang="en-US" altLang="ko-KR" sz="1400" dirty="0"/>
              <a:t>-12V ~ 12V(24V)</a:t>
            </a:r>
            <a:r>
              <a:rPr lang="ko-KR" altLang="en-US" sz="1400" dirty="0"/>
              <a:t>전압을 송신부로 인가한다</a:t>
            </a:r>
            <a:r>
              <a:rPr lang="en-US" altLang="ko-KR" sz="1400" dirty="0"/>
              <a:t>.</a:t>
            </a:r>
          </a:p>
          <a:p>
            <a:pPr marL="285750" indent="-285750" fontAlgn="base" latinLnBrk="1">
              <a:buFont typeface="Wingdings" panose="05000000000000000000" pitchFamily="2" charset="2"/>
              <a:buChar char="v"/>
            </a:pPr>
            <a:endParaRPr lang="ko-KR" altLang="en-US" sz="1400" dirty="0"/>
          </a:p>
          <a:p>
            <a:pPr marL="285750" indent="-285750" fontAlgn="base" latinLnBrk="1">
              <a:buFont typeface="Wingdings" panose="05000000000000000000" pitchFamily="2" charset="2"/>
              <a:buChar char="v"/>
            </a:pPr>
            <a:r>
              <a:rPr lang="en-US" altLang="ko-KR" sz="1400" dirty="0"/>
              <a:t>Voltage Doubling </a:t>
            </a:r>
            <a:r>
              <a:rPr lang="ko-KR" altLang="en-US" sz="1400" dirty="0"/>
              <a:t>으로 전압</a:t>
            </a:r>
            <a:r>
              <a:rPr lang="en-US" altLang="ko-KR" sz="1400" dirty="0"/>
              <a:t>(V) </a:t>
            </a:r>
            <a:r>
              <a:rPr lang="ko-KR" altLang="en-US" sz="1400" dirty="0"/>
              <a:t>증폭 </a:t>
            </a:r>
            <a:r>
              <a:rPr lang="en-US" altLang="ko-KR" sz="1400" dirty="0"/>
              <a:t>-&gt; </a:t>
            </a:r>
            <a:r>
              <a:rPr lang="ko-KR" altLang="en-US" sz="1400" dirty="0"/>
              <a:t>전력 증가</a:t>
            </a:r>
            <a:endParaRPr lang="en-US" altLang="ko-KR" sz="1400" dirty="0"/>
          </a:p>
        </p:txBody>
      </p:sp>
      <p:sp>
        <p:nvSpPr>
          <p:cNvPr id="140" name="직사각형 139"/>
          <p:cNvSpPr/>
          <p:nvPr/>
        </p:nvSpPr>
        <p:spPr>
          <a:xfrm>
            <a:off x="10442724" y="17713767"/>
            <a:ext cx="38617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초음파 센서 수신부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10442724" y="18195127"/>
            <a:ext cx="560261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dirty="0"/>
              <a:t>RC4558</a:t>
            </a:r>
            <a:r>
              <a:rPr lang="ko-KR" altLang="en-US" sz="1400" dirty="0"/>
              <a:t>의 소자 특성 </a:t>
            </a:r>
            <a:r>
              <a:rPr lang="en-US" altLang="ko-KR" sz="1400" dirty="0"/>
              <a:t>GBW = gain * band width</a:t>
            </a:r>
            <a:r>
              <a:rPr lang="ko-KR" altLang="en-US" sz="1400" dirty="0"/>
              <a:t>가 </a:t>
            </a:r>
            <a:r>
              <a:rPr lang="en-US" altLang="ko-KR" sz="1400" dirty="0"/>
              <a:t>3MHz</a:t>
            </a:r>
            <a:r>
              <a:rPr lang="ko-KR" altLang="en-US" sz="1400" dirty="0"/>
              <a:t>이므로 </a:t>
            </a:r>
            <a:r>
              <a:rPr lang="en-US" altLang="ko-KR" sz="1400" dirty="0"/>
              <a:t>100</a:t>
            </a:r>
            <a:r>
              <a:rPr lang="ko-KR" altLang="en-US" sz="1400" dirty="0"/>
              <a:t>배의 이득을 얻을 수 있는 최대 주파수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30kHz</a:t>
            </a:r>
            <a:endParaRPr lang="ko-KR" altLang="en-US" sz="1400" dirty="0"/>
          </a:p>
          <a:p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 dirty="0"/>
              <a:t>각 반전 증폭기에 </a:t>
            </a:r>
            <a:r>
              <a:rPr lang="en-US" altLang="ko-KR" sz="1400" dirty="0"/>
              <a:t>10kΩ </a:t>
            </a:r>
            <a:r>
              <a:rPr lang="ko-KR" altLang="en-US" sz="1400" dirty="0"/>
              <a:t>저항과 </a:t>
            </a:r>
            <a:r>
              <a:rPr lang="en-US" altLang="ko-KR" sz="1400" dirty="0"/>
              <a:t>100kΩ </a:t>
            </a:r>
            <a:r>
              <a:rPr lang="ko-KR" altLang="en-US" sz="1400" dirty="0"/>
              <a:t>저항을 배치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2</a:t>
            </a:r>
            <a:r>
              <a:rPr lang="ko-KR" altLang="en-US" sz="1400" dirty="0"/>
              <a:t>개의 </a:t>
            </a:r>
            <a:r>
              <a:rPr lang="en-US" altLang="ko-KR" sz="1400" dirty="0"/>
              <a:t>OP-Amp</a:t>
            </a:r>
            <a:r>
              <a:rPr lang="ko-KR" altLang="en-US" sz="1400" dirty="0"/>
              <a:t> 각 </a:t>
            </a:r>
            <a:r>
              <a:rPr lang="en-US" altLang="ko-KR" sz="1400" dirty="0"/>
              <a:t>10</a:t>
            </a:r>
            <a:r>
              <a:rPr lang="ko-KR" altLang="en-US" sz="1400" dirty="0"/>
              <a:t>배의 이득으로 </a:t>
            </a:r>
            <a:r>
              <a:rPr lang="ko-KR" altLang="en-US" sz="1400" dirty="0">
                <a:solidFill>
                  <a:srgbClr val="FF0000"/>
                </a:solidFill>
              </a:rPr>
              <a:t>목표한 </a:t>
            </a:r>
            <a:r>
              <a:rPr lang="en-US" altLang="ko-KR" sz="1400" dirty="0">
                <a:solidFill>
                  <a:srgbClr val="FF0000"/>
                </a:solidFill>
              </a:rPr>
              <a:t>100</a:t>
            </a:r>
            <a:r>
              <a:rPr lang="ko-KR" altLang="en-US" sz="1400" dirty="0">
                <a:solidFill>
                  <a:srgbClr val="FF0000"/>
                </a:solidFill>
              </a:rPr>
              <a:t>배 이득 구현 설계</a:t>
            </a:r>
            <a:endParaRPr lang="en-US" altLang="ko-KR" sz="1400" dirty="0">
              <a:solidFill>
                <a:srgbClr val="FF0000"/>
              </a:solidFill>
            </a:endParaRPr>
          </a:p>
          <a:p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dirty="0"/>
              <a:t>Vpp(RX) = 32 mV, Vpp(OUT) = </a:t>
            </a:r>
            <a:r>
              <a:rPr lang="ko-KR" altLang="en-US" sz="1400" dirty="0"/>
              <a:t>약 </a:t>
            </a:r>
            <a:r>
              <a:rPr lang="en-US" altLang="ko-KR" sz="1400" dirty="0"/>
              <a:t>1.88 V </a:t>
            </a:r>
            <a:r>
              <a:rPr lang="ko-KR" altLang="en-US" sz="1400" dirty="0"/>
              <a:t>즉</a:t>
            </a:r>
            <a:r>
              <a:rPr lang="en-US" altLang="ko-KR" sz="1400" dirty="0"/>
              <a:t>, </a:t>
            </a:r>
            <a:r>
              <a:rPr lang="en-US" altLang="ko-KR" sz="1400" dirty="0">
                <a:solidFill>
                  <a:srgbClr val="FF0000"/>
                </a:solidFill>
              </a:rPr>
              <a:t>AV = 58.75 </a:t>
            </a:r>
            <a:r>
              <a:rPr lang="ko-KR" altLang="en-US" sz="1400" dirty="0">
                <a:solidFill>
                  <a:srgbClr val="FF0000"/>
                </a:solidFill>
              </a:rPr>
              <a:t>증폭</a:t>
            </a:r>
          </a:p>
        </p:txBody>
      </p:sp>
      <p:sp>
        <p:nvSpPr>
          <p:cNvPr id="147" name="직사각형 146"/>
          <p:cNvSpPr/>
          <p:nvPr/>
        </p:nvSpPr>
        <p:spPr>
          <a:xfrm>
            <a:off x="18325363" y="17711979"/>
            <a:ext cx="38617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평활 회로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/>
              <p:cNvSpPr txBox="1"/>
              <p:nvPr/>
            </p:nvSpPr>
            <p:spPr>
              <a:xfrm>
                <a:off x="18294283" y="18187815"/>
                <a:ext cx="4324486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ko-KR" altLang="en-US" sz="1400" dirty="0"/>
                  <a:t>증폭된 아날로그 신호를 반파 정류 및 평활 회로를 통과시켜 파형을 </a:t>
                </a:r>
                <a:r>
                  <a:rPr lang="en-US" altLang="ko-KR" sz="1400" dirty="0"/>
                  <a:t>DC </a:t>
                </a:r>
                <a:r>
                  <a:rPr lang="ko-KR" altLang="en-US" sz="1400" dirty="0"/>
                  <a:t>구형파에 가깝게 출력</a:t>
                </a:r>
              </a:p>
              <a:p>
                <a:endParaRPr lang="en-US" altLang="ko-KR" sz="1400" dirty="0"/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ko-KR" altLang="en-US" sz="1400" dirty="0"/>
                  <a:t> </a:t>
                </a:r>
                <a:r>
                  <a:rPr lang="en-US" altLang="ko-KR" sz="1400" dirty="0"/>
                  <a:t>SBD Diode</a:t>
                </a:r>
                <a:r>
                  <a:rPr lang="ko-KR" altLang="en-US" sz="1400" dirty="0"/>
                  <a:t> 사용 이유</a:t>
                </a:r>
                <a:r>
                  <a:rPr lang="en-US" altLang="ko-KR" sz="1400" dirty="0"/>
                  <a:t>: </a:t>
                </a:r>
                <a:r>
                  <a:rPr lang="ko-KR" altLang="en-US" sz="1400" dirty="0"/>
                  <a:t> 낮은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𝑇𝐻</m:t>
                        </m:r>
                      </m:sub>
                    </m:sSub>
                  </m:oMath>
                </a14:m>
                <a:r>
                  <a:rPr lang="en-US" altLang="ko-KR" sz="1400" dirty="0"/>
                  <a:t> </a:t>
                </a:r>
                <a:r>
                  <a:rPr lang="ko-KR" altLang="en-US" sz="1400" dirty="0"/>
                  <a:t>및</a:t>
                </a:r>
                <a:r>
                  <a:rPr lang="en-US" altLang="ko-KR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𝑟𝑟</m:t>
                        </m:r>
                      </m:sub>
                    </m:sSub>
                  </m:oMath>
                </a14:m>
                <a:endParaRPr lang="en-US" altLang="ko-KR" sz="1400" dirty="0"/>
              </a:p>
              <a:p>
                <a:pPr lvl="1"/>
                <a:r>
                  <a:rPr lang="en-US" altLang="ko-KR" sz="1400" dirty="0">
                    <a:sym typeface="Wingdings" panose="05000000000000000000" pitchFamily="2" charset="2"/>
                  </a:rPr>
                  <a:t>			     </a:t>
                </a:r>
                <a:r>
                  <a:rPr lang="ko-KR" altLang="en-US" sz="1400" dirty="0"/>
                  <a:t>빠른 신호 처리에 적합</a:t>
                </a: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endParaRPr lang="en-US" altLang="ko-KR" sz="1400" dirty="0"/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n-US" altLang="ko-KR" sz="1400" dirty="0"/>
                  <a:t>Capacitor</a:t>
                </a:r>
                <a:r>
                  <a:rPr lang="ko-KR" altLang="en-US" sz="1400" dirty="0"/>
                  <a:t>를 이용해 리플을 제거</a:t>
                </a: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endParaRPr lang="ko-KR" altLang="en-US" sz="1400" dirty="0"/>
              </a:p>
            </p:txBody>
          </p:sp>
        </mc:Choice>
        <mc:Fallback xmlns="">
          <p:sp>
            <p:nvSpPr>
              <p:cNvPr id="148" name="TextBox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4283" y="18187815"/>
                <a:ext cx="4324486" cy="1815882"/>
              </a:xfrm>
              <a:prstGeom prst="rect">
                <a:avLst/>
              </a:prstGeom>
              <a:blipFill>
                <a:blip r:embed="rId5"/>
                <a:stretch>
                  <a:fillRect l="-141" t="-10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직사각형 149"/>
          <p:cNvSpPr/>
          <p:nvPr/>
        </p:nvSpPr>
        <p:spPr>
          <a:xfrm>
            <a:off x="24959856" y="17819737"/>
            <a:ext cx="38617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신호 검출 회로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24943814" y="18308692"/>
            <a:ext cx="52169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dirty="0"/>
              <a:t>capacitor </a:t>
            </a:r>
            <a:r>
              <a:rPr lang="ko-KR" altLang="en-US" sz="1400" dirty="0"/>
              <a:t>배치</a:t>
            </a:r>
            <a:r>
              <a:rPr lang="en-US" altLang="ko-KR" sz="1400" dirty="0"/>
              <a:t>: </a:t>
            </a:r>
            <a:r>
              <a:rPr lang="ko-KR" altLang="en-US" sz="1400" dirty="0"/>
              <a:t>초음파 송신 시</a:t>
            </a:r>
            <a:r>
              <a:rPr lang="en-US" altLang="ko-KR" sz="1400" dirty="0"/>
              <a:t>,</a:t>
            </a:r>
            <a:r>
              <a:rPr lang="ko-KR" altLang="en-US" sz="1400" dirty="0"/>
              <a:t> 회절 현상으로 대상 물체 반사 없이 즉시 수신되는 것 방지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dirty="0"/>
              <a:t>IL358 </a:t>
            </a:r>
            <a:r>
              <a:rPr lang="ko-KR" altLang="en-US" sz="1400" dirty="0"/>
              <a:t>비교기 사용</a:t>
            </a:r>
            <a:r>
              <a:rPr lang="en-US" altLang="ko-KR" sz="1400" dirty="0"/>
              <a:t>: </a:t>
            </a:r>
            <a:r>
              <a:rPr lang="ko-KR" altLang="en-US" sz="1400" dirty="0"/>
              <a:t>증폭 및 평활 회로를 통과한 수신 신호의 입력 타이밍을 추출</a:t>
            </a:r>
            <a:endParaRPr lang="en-US" altLang="ko-KR" sz="1400" dirty="0"/>
          </a:p>
          <a:p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dirty="0"/>
              <a:t>Pull-up </a:t>
            </a:r>
            <a:r>
              <a:rPr lang="ko-KR" altLang="en-US" sz="1400" dirty="0"/>
              <a:t>저항</a:t>
            </a:r>
            <a:r>
              <a:rPr lang="en-US" altLang="ko-KR" sz="1400" dirty="0"/>
              <a:t>(10kΩ)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출력 신호 정형화</a:t>
            </a:r>
            <a:endParaRPr lang="en-US" altLang="ko-KR" sz="1400" dirty="0"/>
          </a:p>
          <a:p>
            <a:r>
              <a:rPr lang="en-US" altLang="ko-KR" sz="1400" dirty="0">
                <a:sym typeface="Wingdings" panose="05000000000000000000" pitchFamily="2" charset="2"/>
              </a:rPr>
              <a:t>	 </a:t>
            </a:r>
            <a:r>
              <a:rPr lang="ko-KR" altLang="en-US" sz="1400" dirty="0">
                <a:sym typeface="Wingdings" panose="05000000000000000000" pitchFamily="2" charset="2"/>
              </a:rPr>
              <a:t>입력신호가 없을 시</a:t>
            </a:r>
            <a:r>
              <a:rPr lang="en-US" altLang="ko-KR" sz="1400" dirty="0">
                <a:sym typeface="Wingdings" panose="05000000000000000000" pitchFamily="2" charset="2"/>
              </a:rPr>
              <a:t>, </a:t>
            </a:r>
            <a:r>
              <a:rPr lang="ko-KR" altLang="en-US" sz="1400" dirty="0">
                <a:sym typeface="Wingdings" panose="05000000000000000000" pitchFamily="2" charset="2"/>
              </a:rPr>
              <a:t>출력 신호 </a:t>
            </a:r>
            <a:r>
              <a:rPr lang="en-US" altLang="ko-KR" sz="1400" dirty="0">
                <a:sym typeface="Wingdings" panose="05000000000000000000" pitchFamily="2" charset="2"/>
              </a:rPr>
              <a:t>Default </a:t>
            </a:r>
            <a:r>
              <a:rPr lang="ko-KR" altLang="en-US" sz="1400" dirty="0">
                <a:sym typeface="Wingdings" panose="05000000000000000000" pitchFamily="2" charset="2"/>
              </a:rPr>
              <a:t>값 </a:t>
            </a:r>
            <a:r>
              <a:rPr lang="en-US" altLang="ko-KR" sz="1400" dirty="0">
                <a:sym typeface="Wingdings" panose="05000000000000000000" pitchFamily="2" charset="2"/>
              </a:rPr>
              <a:t>High</a:t>
            </a:r>
            <a:r>
              <a:rPr lang="ko-KR" altLang="en-US" sz="1400" dirty="0">
                <a:sym typeface="Wingdings" panose="05000000000000000000" pitchFamily="2" charset="2"/>
              </a:rPr>
              <a:t> 유지</a:t>
            </a:r>
            <a:r>
              <a:rPr lang="en-US" altLang="ko-KR" sz="1400" dirty="0">
                <a:sym typeface="Wingdings" panose="05000000000000000000" pitchFamily="2" charset="2"/>
              </a:rPr>
              <a:t>		 </a:t>
            </a:r>
            <a:r>
              <a:rPr lang="ko-KR" altLang="en-US" sz="1400" dirty="0">
                <a:sym typeface="Wingdings" panose="05000000000000000000" pitchFamily="2" charset="2"/>
              </a:rPr>
              <a:t>입력 신호 감지 시</a:t>
            </a:r>
            <a:r>
              <a:rPr lang="en-US" altLang="ko-KR" sz="1400" dirty="0">
                <a:sym typeface="Wingdings" panose="05000000000000000000" pitchFamily="2" charset="2"/>
              </a:rPr>
              <a:t>,</a:t>
            </a:r>
            <a:r>
              <a:rPr lang="ko-KR" altLang="en-US" sz="1400" dirty="0">
                <a:sym typeface="Wingdings" panose="05000000000000000000" pitchFamily="2" charset="2"/>
              </a:rPr>
              <a:t> </a:t>
            </a:r>
            <a:r>
              <a:rPr lang="en-US" altLang="ko-KR" sz="1400" dirty="0">
                <a:sym typeface="Wingdings" panose="05000000000000000000" pitchFamily="2" charset="2"/>
              </a:rPr>
              <a:t>Low </a:t>
            </a:r>
            <a:r>
              <a:rPr lang="ko-KR" altLang="en-US" sz="1400" dirty="0">
                <a:sym typeface="Wingdings" panose="05000000000000000000" pitchFamily="2" charset="2"/>
              </a:rPr>
              <a:t>출력 </a:t>
            </a:r>
            <a:endParaRPr lang="ko-KR" altLang="en-US" sz="1400" dirty="0"/>
          </a:p>
        </p:txBody>
      </p:sp>
      <p:sp>
        <p:nvSpPr>
          <p:cNvPr id="155" name="직사각형 154"/>
          <p:cNvSpPr/>
          <p:nvPr/>
        </p:nvSpPr>
        <p:spPr>
          <a:xfrm>
            <a:off x="3030629" y="20542816"/>
            <a:ext cx="38617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7. 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초음파 전달 시간 측정 회로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3014588" y="20910046"/>
            <a:ext cx="45515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 dirty="0"/>
              <a:t>초음파 송출부터 측정 대상물에 반사하여 송신되는 시간을 측정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 dirty="0"/>
              <a:t>초음파를 송신부터 수신까지의 시간 측정 </a:t>
            </a:r>
            <a:r>
              <a:rPr lang="en-US" altLang="ko-KR" sz="1400" dirty="0"/>
              <a:t>Pulse</a:t>
            </a:r>
            <a:r>
              <a:rPr lang="ko-KR" altLang="en-US" sz="1400" dirty="0"/>
              <a:t>를 만든다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 dirty="0"/>
              <a:t>입력 </a:t>
            </a:r>
            <a:r>
              <a:rPr lang="en-US" altLang="ko-KR" sz="1400" dirty="0"/>
              <a:t>A: </a:t>
            </a:r>
            <a:r>
              <a:rPr lang="ko-KR" altLang="en-US" sz="1400" dirty="0"/>
              <a:t>송신 타이밍에 </a:t>
            </a:r>
            <a:r>
              <a:rPr lang="en-US" altLang="ko-KR" sz="1400" dirty="0"/>
              <a:t>Low (</a:t>
            </a:r>
            <a:r>
              <a:rPr lang="ko-KR" altLang="en-US" sz="1400" dirty="0"/>
              <a:t>초음파 펄스</a:t>
            </a:r>
            <a:r>
              <a:rPr lang="en-US" altLang="ko-KR" sz="1400" dirty="0"/>
              <a:t>(15Hz))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ko-KR" altLang="en-US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 dirty="0"/>
              <a:t>입력 </a:t>
            </a:r>
            <a:r>
              <a:rPr lang="en-US" altLang="ko-KR" sz="1400" dirty="0"/>
              <a:t>B: </a:t>
            </a:r>
            <a:r>
              <a:rPr lang="ko-KR" altLang="en-US" sz="1400" dirty="0"/>
              <a:t>수신 타이밍에 </a:t>
            </a:r>
            <a:r>
              <a:rPr lang="en-US" altLang="ko-KR" sz="1400" dirty="0"/>
              <a:t>Low (</a:t>
            </a:r>
            <a:r>
              <a:rPr lang="ko-KR" altLang="en-US" sz="1400" dirty="0"/>
              <a:t>신호 검출 회로 통과 펄스</a:t>
            </a:r>
            <a:r>
              <a:rPr lang="en-US" altLang="ko-KR" sz="1400" dirty="0"/>
              <a:t>)</a:t>
            </a:r>
            <a:endParaRPr lang="ko-KR" altLang="en-US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1400" dirty="0"/>
          </a:p>
        </p:txBody>
      </p:sp>
      <p:sp>
        <p:nvSpPr>
          <p:cNvPr id="160" name="직사각형 159"/>
          <p:cNvSpPr/>
          <p:nvPr/>
        </p:nvSpPr>
        <p:spPr>
          <a:xfrm>
            <a:off x="18401239" y="20535856"/>
            <a:ext cx="38617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9. 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카운터 펄스 발진기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/>
              <p:cNvSpPr txBox="1"/>
              <p:nvPr/>
            </p:nvSpPr>
            <p:spPr>
              <a:xfrm>
                <a:off x="18385198" y="20895896"/>
                <a:ext cx="4293405" cy="2057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ko-KR" altLang="en-US" sz="1400" dirty="0"/>
                  <a:t>최대 측정 거리 </a:t>
                </a:r>
                <a:r>
                  <a:rPr lang="en-US" altLang="ko-KR" sz="1400" dirty="0"/>
                  <a:t>1m</a:t>
                </a:r>
                <a:r>
                  <a:rPr lang="ko-KR" altLang="en-US" sz="1400" dirty="0"/>
                  <a:t>를 </a:t>
                </a:r>
                <a:r>
                  <a:rPr lang="en-US" altLang="ko-KR" sz="1400" dirty="0"/>
                  <a:t>cm</a:t>
                </a:r>
                <a:r>
                  <a:rPr lang="ko-KR" altLang="en-US" sz="1400" dirty="0"/>
                  <a:t>단위 측정을 위해 음파의 속도 </a:t>
                </a:r>
                <a:r>
                  <a:rPr lang="en-US" altLang="ko-KR" sz="1400" dirty="0"/>
                  <a:t>340m/s</a:t>
                </a:r>
                <a:r>
                  <a:rPr lang="ko-KR" altLang="en-US" sz="1400" dirty="0"/>
                  <a:t>에 해당하는 주파수의 펄스 </a:t>
                </a:r>
                <a:r>
                  <a:rPr lang="en-US" altLang="ko-KR" sz="1400" dirty="0"/>
                  <a:t>100</a:t>
                </a:r>
                <a:r>
                  <a:rPr lang="ko-KR" altLang="en-US" sz="1400" dirty="0"/>
                  <a:t>개 발진</a:t>
                </a:r>
                <a:endParaRPr lang="en-US" altLang="ko-KR" sz="1400" dirty="0"/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n-US" altLang="ko-KR" sz="1400" dirty="0"/>
                  <a:t>T 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2[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343.5[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𝑠𝑒𝑐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5.82</m:t>
                    </m:r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ms</m:t>
                    </m:r>
                  </m:oMath>
                </a14:m>
                <a:r>
                  <a:rPr lang="ko-KR" altLang="en-US" sz="1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ko-KR" sz="1400" dirty="0">
                    <a:solidFill>
                      <a:srgbClr val="FF0000"/>
                    </a:solidFill>
                  </a:rPr>
                  <a:t>(2m </a:t>
                </a:r>
                <a:r>
                  <a:rPr lang="ko-KR" altLang="en-US" sz="1400" dirty="0">
                    <a:solidFill>
                      <a:srgbClr val="FF0000"/>
                    </a:solidFill>
                  </a:rPr>
                  <a:t>왕복 시간</a:t>
                </a:r>
                <a:r>
                  <a:rPr lang="en-US" altLang="ko-KR" sz="1400" dirty="0">
                    <a:solidFill>
                      <a:srgbClr val="FF0000"/>
                    </a:solidFill>
                  </a:rPr>
                  <a:t>)</a:t>
                </a: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endParaRPr lang="en-US" altLang="ko-KR" sz="1400" dirty="0"/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100 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sz="1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5.82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𝑚𝑠</m:t>
                            </m:r>
                          </m:e>
                        </m:d>
                        <m:r>
                          <a:rPr lang="en-US" altLang="ko-K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</m:den>
                    </m:f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17.18</m:t>
                    </m:r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kHz</m:t>
                    </m:r>
                  </m:oMath>
                </a14:m>
                <a:r>
                  <a:rPr lang="ko-KR" altLang="en-US" sz="14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ko-KR" sz="1400" dirty="0">
                    <a:solidFill>
                      <a:srgbClr val="FF0000"/>
                    </a:solidFill>
                  </a:rPr>
                  <a:t>(100</a:t>
                </a:r>
                <a:r>
                  <a:rPr lang="ko-KR" altLang="en-US" sz="1400" dirty="0">
                    <a:solidFill>
                      <a:srgbClr val="FF0000"/>
                    </a:solidFill>
                  </a:rPr>
                  <a:t>개의 펄스</a:t>
                </a:r>
                <a:r>
                  <a:rPr lang="en-US" altLang="ko-KR" sz="1400" dirty="0">
                    <a:solidFill>
                      <a:srgbClr val="FF0000"/>
                    </a:solidFill>
                  </a:rPr>
                  <a:t>)</a:t>
                </a:r>
                <a:endParaRPr lang="ko-KR" altLang="en-US" sz="1400" dirty="0">
                  <a:solidFill>
                    <a:srgbClr val="FF0000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endParaRPr lang="ko-KR" altLang="en-US" sz="1400" dirty="0"/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endParaRPr lang="ko-KR" altLang="en-US" sz="1400" dirty="0"/>
              </a:p>
            </p:txBody>
          </p:sp>
        </mc:Choice>
        <mc:Fallback xmlns="">
          <p:sp>
            <p:nvSpPr>
              <p:cNvPr id="161" name="TextBox 1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5198" y="20895896"/>
                <a:ext cx="4293405" cy="2057102"/>
              </a:xfrm>
              <a:prstGeom prst="rect">
                <a:avLst/>
              </a:prstGeom>
              <a:blipFill>
                <a:blip r:embed="rId6"/>
                <a:stretch>
                  <a:fillRect l="-284" t="-8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" name="직사각형 162"/>
          <p:cNvSpPr/>
          <p:nvPr/>
        </p:nvSpPr>
        <p:spPr>
          <a:xfrm>
            <a:off x="10745610" y="12976618"/>
            <a:ext cx="1949324" cy="12005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TextBox 163"/>
          <p:cNvSpPr txBox="1"/>
          <p:nvPr/>
        </p:nvSpPr>
        <p:spPr>
          <a:xfrm>
            <a:off x="10782909" y="13738311"/>
            <a:ext cx="3016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/>
              <a:t>9</a:t>
            </a:r>
            <a:endParaRPr lang="ko-KR" altLang="en-US" b="1" dirty="0"/>
          </a:p>
        </p:txBody>
      </p:sp>
      <p:sp>
        <p:nvSpPr>
          <p:cNvPr id="166" name="직사각형 165"/>
          <p:cNvSpPr/>
          <p:nvPr/>
        </p:nvSpPr>
        <p:spPr>
          <a:xfrm>
            <a:off x="10548265" y="20564287"/>
            <a:ext cx="38617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8. 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래치 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카운터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클리어 펄스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10532224" y="20931517"/>
            <a:ext cx="45515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 dirty="0"/>
              <a:t>송수신 시간의 시작과 종료 타이밍을 추출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dirty="0"/>
              <a:t>Latch enable</a:t>
            </a:r>
            <a:r>
              <a:rPr lang="ko-KR" altLang="en-US" sz="1400" dirty="0"/>
              <a:t>  </a:t>
            </a:r>
            <a:endParaRPr lang="en-US" altLang="ko-KR" sz="1400" dirty="0"/>
          </a:p>
          <a:p>
            <a:pPr lvl="1"/>
            <a:r>
              <a:rPr lang="en-US" altLang="ko-KR" sz="1400" dirty="0"/>
              <a:t>- 3-Digit BCD </a:t>
            </a:r>
            <a:r>
              <a:rPr lang="ko-KR" altLang="en-US" sz="1400" dirty="0"/>
              <a:t>카운터 </a:t>
            </a:r>
            <a:r>
              <a:rPr lang="en-US" altLang="ko-KR" sz="1400" dirty="0"/>
              <a:t>IC</a:t>
            </a:r>
            <a:r>
              <a:rPr lang="ko-KR" altLang="en-US" sz="1400" dirty="0"/>
              <a:t>에 입력된 카운터 펄스의 개수를 </a:t>
            </a:r>
            <a:r>
              <a:rPr lang="en-US" altLang="ko-KR" sz="1400" dirty="0"/>
              <a:t>FND </a:t>
            </a:r>
            <a:r>
              <a:rPr lang="ko-KR" altLang="en-US" sz="1400" dirty="0"/>
              <a:t>출력 래치에 전달 시키는 입력신호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dirty="0"/>
              <a:t>Counter clear (Reset)</a:t>
            </a:r>
          </a:p>
          <a:p>
            <a:pPr lvl="1"/>
            <a:r>
              <a:rPr lang="en-US" altLang="ko-KR" sz="1400" dirty="0"/>
              <a:t>- 3-Digit BCD </a:t>
            </a:r>
            <a:r>
              <a:rPr lang="ko-KR" altLang="en-US" sz="1400" dirty="0"/>
              <a:t>카운터 </a:t>
            </a:r>
            <a:r>
              <a:rPr lang="en-US" altLang="ko-KR" sz="1400" dirty="0"/>
              <a:t>IC</a:t>
            </a:r>
            <a:r>
              <a:rPr lang="ko-KR" altLang="en-US" sz="1400" dirty="0"/>
              <a:t>의 모든 출력 값을 초기화하고 카운터를 </a:t>
            </a:r>
            <a:r>
              <a:rPr lang="en-US" altLang="ko-KR" sz="1400" dirty="0"/>
              <a:t>0</a:t>
            </a:r>
            <a:r>
              <a:rPr lang="ko-KR" altLang="en-US" sz="1400" dirty="0"/>
              <a:t>으로 설정하는 입력신호</a:t>
            </a:r>
            <a:endParaRPr lang="en-US" altLang="ko-KR" sz="1400" dirty="0"/>
          </a:p>
        </p:txBody>
      </p:sp>
      <p:sp>
        <p:nvSpPr>
          <p:cNvPr id="168" name="직사각형 167"/>
          <p:cNvSpPr/>
          <p:nvPr/>
        </p:nvSpPr>
        <p:spPr>
          <a:xfrm>
            <a:off x="25265346" y="21075507"/>
            <a:ext cx="38617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10. 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출력부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25249305" y="21435547"/>
            <a:ext cx="42934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dirty="0"/>
              <a:t>4553 :  3-Digit BCD </a:t>
            </a:r>
            <a:r>
              <a:rPr lang="ko-KR" altLang="en-US" sz="1400" dirty="0"/>
              <a:t>카운터</a:t>
            </a:r>
            <a:endParaRPr lang="en-US" altLang="ko-KR" sz="1400" dirty="0"/>
          </a:p>
          <a:p>
            <a:pPr lvl="1"/>
            <a:r>
              <a:rPr lang="en-US" altLang="ko-KR" sz="1400" dirty="0"/>
              <a:t>-</a:t>
            </a:r>
            <a:r>
              <a:rPr lang="ko-KR" altLang="en-US" sz="1400" dirty="0"/>
              <a:t>입력된 주파수 신호의 펄스 개수를 </a:t>
            </a:r>
            <a:r>
              <a:rPr lang="en-US" altLang="ko-KR" sz="1400" dirty="0"/>
              <a:t>DCB </a:t>
            </a:r>
            <a:r>
              <a:rPr lang="ko-KR" altLang="en-US" sz="1400" dirty="0"/>
              <a:t>신호로 변환</a:t>
            </a:r>
            <a:endParaRPr lang="en-US" altLang="ko-KR" sz="1400" dirty="0"/>
          </a:p>
          <a:p>
            <a:pPr lvl="1"/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dirty="0"/>
              <a:t>4511 : </a:t>
            </a:r>
            <a:r>
              <a:rPr lang="en-US" altLang="ko-KR" sz="1400" i="0" dirty="0">
                <a:effectLst/>
                <a:latin typeface="Arial" panose="020B0604020202020204" pitchFamily="34" charset="0"/>
              </a:rPr>
              <a:t> BCD  to 7- Segment </a:t>
            </a:r>
            <a:r>
              <a:rPr lang="en-US" altLang="ko-KR" sz="1400" dirty="0">
                <a:latin typeface="Arial" panose="020B0604020202020204" pitchFamily="34" charset="0"/>
              </a:rPr>
              <a:t>Display </a:t>
            </a:r>
            <a:r>
              <a:rPr lang="en-US" altLang="ko-KR" sz="1400" i="0" dirty="0">
                <a:effectLst/>
                <a:latin typeface="Arial" panose="020B0604020202020204" pitchFamily="34" charset="0"/>
              </a:rPr>
              <a:t>Decoder</a:t>
            </a:r>
          </a:p>
          <a:p>
            <a:pPr lvl="1"/>
            <a:r>
              <a:rPr lang="en-US" altLang="ko-KR" sz="1400" dirty="0"/>
              <a:t>-BCD</a:t>
            </a:r>
            <a:r>
              <a:rPr lang="ko-KR" altLang="en-US" sz="1400" dirty="0"/>
              <a:t>로 입력된 신호를 </a:t>
            </a:r>
            <a:r>
              <a:rPr lang="en-US" altLang="ko-KR" sz="1400" dirty="0"/>
              <a:t>7-SEG </a:t>
            </a:r>
            <a:r>
              <a:rPr lang="ko-KR" altLang="en-US" sz="1400" dirty="0"/>
              <a:t>진리표에 맞게 데이터 변형</a:t>
            </a:r>
            <a:endParaRPr lang="en-US" altLang="ko-KR" sz="1400" dirty="0"/>
          </a:p>
          <a:p>
            <a:pPr lvl="1"/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dirty="0"/>
              <a:t>FND : 0-9</a:t>
            </a:r>
            <a:r>
              <a:rPr lang="ko-KR" altLang="en-US" sz="1400" dirty="0"/>
              <a:t>까지의 숫자를 내부 </a:t>
            </a:r>
            <a:r>
              <a:rPr lang="en-US" altLang="ko-KR" sz="1400" dirty="0"/>
              <a:t>LED</a:t>
            </a:r>
            <a:r>
              <a:rPr lang="ko-KR" altLang="en-US" sz="1400" dirty="0"/>
              <a:t>를 통해 출력</a:t>
            </a:r>
            <a:endParaRPr lang="en-US" altLang="ko-KR" sz="1400" dirty="0"/>
          </a:p>
        </p:txBody>
      </p:sp>
      <p:grpSp>
        <p:nvGrpSpPr>
          <p:cNvPr id="25" name="그룹 24"/>
          <p:cNvGrpSpPr/>
          <p:nvPr/>
        </p:nvGrpSpPr>
        <p:grpSpPr>
          <a:xfrm>
            <a:off x="8760" y="121095"/>
            <a:ext cx="30179044" cy="4235775"/>
            <a:chOff x="8760" y="470665"/>
            <a:chExt cx="30179044" cy="3886205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8760" y="470665"/>
              <a:ext cx="30179044" cy="3886205"/>
            </a:xfrm>
            <a:prstGeom prst="roundRect">
              <a:avLst>
                <a:gd name="adj" fmla="val 624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itchFamily="50" charset="-127"/>
                <a:ea typeface="맑은 고딕" pitchFamily="50" charset="-127"/>
                <a:cs typeface="Arial Unicode MS" pitchFamily="50" charset="-127"/>
              </a:endParaRPr>
            </a:p>
          </p:txBody>
        </p:sp>
        <p:pic>
          <p:nvPicPr>
            <p:cNvPr id="1026" name="Picture 2" descr="대한상공회의소부산인력개발원 2023년 기업정보 | 사원수, 회사소개, 근무환경, 복리후생 등 - 사람인">
              <a:extLst>
                <a:ext uri="{FF2B5EF4-FFF2-40B4-BE49-F238E27FC236}">
                  <a16:creationId xmlns:a16="http://schemas.microsoft.com/office/drawing/2014/main" id="{4DD02A5B-84B0-9917-B44B-E7A17492A8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916" y="2827602"/>
              <a:ext cx="5556616" cy="1238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11">
              <a:extLst>
                <a:ext uri="{FF2B5EF4-FFF2-40B4-BE49-F238E27FC236}">
                  <a16:creationId xmlns:a16="http://schemas.microsoft.com/office/drawing/2014/main" id="{1E9AF3E7-59A3-AC12-AF40-AD49FFDC3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7253235" y="2636855"/>
              <a:ext cx="2568789" cy="1502554"/>
            </a:xfrm>
            <a:prstGeom prst="rect">
              <a:avLst/>
            </a:prstGeom>
          </p:spPr>
        </p:pic>
      </p:grpSp>
      <p:pic>
        <p:nvPicPr>
          <p:cNvPr id="88" name="그림 8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5009" y="15438312"/>
            <a:ext cx="2163779" cy="1650704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0917" y="15421411"/>
            <a:ext cx="2163780" cy="1664445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5776" y="17970183"/>
            <a:ext cx="2195334" cy="1687778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502" y="17970792"/>
            <a:ext cx="2223895" cy="1683261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39" y="32137207"/>
            <a:ext cx="2833295" cy="2182085"/>
          </a:xfrm>
          <a:prstGeom prst="rect">
            <a:avLst/>
          </a:prstGeom>
        </p:spPr>
      </p:pic>
      <p:pic>
        <p:nvPicPr>
          <p:cNvPr id="93" name="그림 9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1521" y="17972970"/>
            <a:ext cx="2233634" cy="1700207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" t="-1" b="1275"/>
          <a:stretch/>
        </p:blipFill>
        <p:spPr>
          <a:xfrm>
            <a:off x="23024043" y="19283947"/>
            <a:ext cx="1852472" cy="1418946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1419" y="17578047"/>
            <a:ext cx="1855096" cy="1406391"/>
          </a:xfrm>
          <a:prstGeom prst="rect">
            <a:avLst/>
          </a:prstGeom>
        </p:spPr>
      </p:pic>
      <p:cxnSp>
        <p:nvCxnSpPr>
          <p:cNvPr id="9" name="직선 연결선 8"/>
          <p:cNvCxnSpPr>
            <a:stCxn id="549" idx="3"/>
            <a:endCxn id="549" idx="1"/>
          </p:cNvCxnSpPr>
          <p:nvPr/>
        </p:nvCxnSpPr>
        <p:spPr>
          <a:xfrm flipH="1">
            <a:off x="-5712" y="31252612"/>
            <a:ext cx="301790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/>
          <p:cNvCxnSpPr/>
          <p:nvPr/>
        </p:nvCxnSpPr>
        <p:spPr>
          <a:xfrm>
            <a:off x="10086581" y="24229177"/>
            <a:ext cx="0" cy="14019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317222" y="5583892"/>
            <a:ext cx="1535698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소개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초음파 센서는 음파를 이용하여 거리나 위치 등을 측정할 수 있는 센서로 자동차 주차 보조 시스템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거리 측정기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로봇 이동 경로 결정 등에  활용 됩니다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본 프로젝트에서는 초음파 센서의 작동 원리와 회로구성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제어방법 등을 바탕으로 하드웨어 기반의 실제로 동작하는 초음파 센서를 구현하는 방법을 제시합니다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설계 개요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초음파 센서는 송신기에서 발생한 신호가 대상물에 반사되어 수신기로 입력되는 것을 바탕으로 거리를 측정합니다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이를 구현하기위해 초음파 파형 생성 및 거리 계산을 위한  회로 구성 및 제어 방법을 고려해야 합니다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just"/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동작 요구사항</a:t>
            </a: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ko-KR" altLang="en-US" sz="2000" b="1" dirty="0"/>
              <a:t>초음파 발진기 </a:t>
            </a:r>
            <a:r>
              <a:rPr lang="en-US" altLang="ko-KR" sz="2000" b="1" dirty="0"/>
              <a:t>: 40kHz, </a:t>
            </a:r>
            <a:r>
              <a:rPr lang="ko-KR" altLang="en-US" sz="2000" b="1" dirty="0"/>
              <a:t>펄스 발진기 </a:t>
            </a:r>
            <a:r>
              <a:rPr lang="en-US" altLang="ko-KR" sz="2000" b="1" dirty="0"/>
              <a:t>: 15Hz, </a:t>
            </a:r>
            <a:r>
              <a:rPr lang="ko-KR" altLang="en-US" sz="2000" b="1" dirty="0"/>
              <a:t>카운터 펄스 발진기 </a:t>
            </a:r>
            <a:r>
              <a:rPr lang="en-US" altLang="ko-KR" sz="2000" b="1" dirty="0"/>
              <a:t>: 17.2kHz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altLang="ko-KR" sz="2000" b="1" dirty="0"/>
              <a:t>FND</a:t>
            </a:r>
            <a:r>
              <a:rPr lang="ko-KR" altLang="en-US" sz="2000" b="1" dirty="0"/>
              <a:t>를 통해 </a:t>
            </a:r>
            <a:r>
              <a:rPr lang="en-US" altLang="ko-KR" sz="2000" b="1" dirty="0"/>
              <a:t>1m </a:t>
            </a:r>
            <a:r>
              <a:rPr lang="ko-KR" altLang="en-US" sz="2000" b="1" dirty="0"/>
              <a:t>를 </a:t>
            </a:r>
            <a:r>
              <a:rPr lang="en-US" altLang="ko-KR" sz="2000" b="1" dirty="0"/>
              <a:t>1,10,100</a:t>
            </a:r>
            <a:r>
              <a:rPr lang="ko-KR" altLang="en-US" sz="2000" b="1" dirty="0"/>
              <a:t>의 자리로 출력</a:t>
            </a:r>
            <a:r>
              <a:rPr lang="en-US" altLang="ko-KR" sz="2000" b="1" dirty="0"/>
              <a:t> (30cm, 50cm, 1m</a:t>
            </a:r>
            <a:r>
              <a:rPr lang="ko-KR" altLang="en-US" sz="2000" b="1" dirty="0"/>
              <a:t>에서 측정 확인</a:t>
            </a:r>
            <a:r>
              <a:rPr lang="en-US" altLang="ko-KR" sz="2000" b="1" dirty="0"/>
              <a:t>)</a:t>
            </a:r>
            <a:endParaRPr lang="ko-KR" altLang="en-US" sz="2000" b="1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585108"/>
              </p:ext>
            </p:extLst>
          </p:nvPr>
        </p:nvGraphicFramePr>
        <p:xfrm>
          <a:off x="15842926" y="5441592"/>
          <a:ext cx="14145852" cy="32453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5284">
                  <a:extLst>
                    <a:ext uri="{9D8B030D-6E8A-4147-A177-3AD203B41FA5}">
                      <a16:colId xmlns:a16="http://schemas.microsoft.com/office/drawing/2014/main" val="3712662165"/>
                    </a:ext>
                  </a:extLst>
                </a:gridCol>
                <a:gridCol w="4715284">
                  <a:extLst>
                    <a:ext uri="{9D8B030D-6E8A-4147-A177-3AD203B41FA5}">
                      <a16:colId xmlns:a16="http://schemas.microsoft.com/office/drawing/2014/main" val="518676925"/>
                    </a:ext>
                  </a:extLst>
                </a:gridCol>
                <a:gridCol w="4715284">
                  <a:extLst>
                    <a:ext uri="{9D8B030D-6E8A-4147-A177-3AD203B41FA5}">
                      <a16:colId xmlns:a16="http://schemas.microsoft.com/office/drawing/2014/main" val="363594690"/>
                    </a:ext>
                  </a:extLst>
                </a:gridCol>
              </a:tblGrid>
              <a:tr h="32453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</a:t>
                      </a:r>
                      <a:endParaRPr lang="ko-KR" altLang="en-US" dirty="0"/>
                    </a:p>
                  </a:txBody>
                  <a:tcP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>
                      <a:blip r:embed="rId18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blipFill>
                      <a:blip r:embed="rId19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746402683"/>
                  </a:ext>
                </a:extLst>
              </a:tr>
            </a:tbl>
          </a:graphicData>
        </a:graphic>
      </p:graphicFrame>
      <p:pic>
        <p:nvPicPr>
          <p:cNvPr id="123" name="그림 122"/>
          <p:cNvPicPr>
            <a:picLocks noChangeAspect="1"/>
          </p:cNvPicPr>
          <p:nvPr/>
        </p:nvPicPr>
        <p:blipFill rotWithShape="1">
          <a:blip r:embed="rId20"/>
          <a:srcRect l="15514" r="42242"/>
          <a:stretch/>
        </p:blipFill>
        <p:spPr>
          <a:xfrm rot="16200000">
            <a:off x="2432786" y="23804193"/>
            <a:ext cx="1671078" cy="5339027"/>
          </a:xfrm>
          <a:prstGeom prst="rect">
            <a:avLst/>
          </a:prstGeom>
        </p:spPr>
      </p:pic>
      <p:graphicFrame>
        <p:nvGraphicFramePr>
          <p:cNvPr id="124" name="표 1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881210"/>
              </p:ext>
            </p:extLst>
          </p:nvPr>
        </p:nvGraphicFramePr>
        <p:xfrm>
          <a:off x="6278521" y="25173359"/>
          <a:ext cx="3505587" cy="5322860"/>
        </p:xfrm>
        <a:graphic>
          <a:graphicData uri="http://schemas.openxmlformats.org/drawingml/2006/table">
            <a:tbl>
              <a:tblPr/>
              <a:tblGrid>
                <a:gridCol w="1198112">
                  <a:extLst>
                    <a:ext uri="{9D8B030D-6E8A-4147-A177-3AD203B41FA5}">
                      <a16:colId xmlns:a16="http://schemas.microsoft.com/office/drawing/2014/main" val="875225386"/>
                    </a:ext>
                  </a:extLst>
                </a:gridCol>
                <a:gridCol w="1198112">
                  <a:extLst>
                    <a:ext uri="{9D8B030D-6E8A-4147-A177-3AD203B41FA5}">
                      <a16:colId xmlns:a16="http://schemas.microsoft.com/office/drawing/2014/main" val="3647133217"/>
                    </a:ext>
                  </a:extLst>
                </a:gridCol>
                <a:gridCol w="1109363">
                  <a:extLst>
                    <a:ext uri="{9D8B030D-6E8A-4147-A177-3AD203B41FA5}">
                      <a16:colId xmlns:a16="http://schemas.microsoft.com/office/drawing/2014/main" val="3719906610"/>
                    </a:ext>
                  </a:extLst>
                </a:gridCol>
              </a:tblGrid>
              <a:tr h="53228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거리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cm)</a:t>
                      </a:r>
                    </a:p>
                  </a:txBody>
                  <a:tcPr marL="8368" marR="8368" marT="83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측정 값</a:t>
                      </a:r>
                    </a:p>
                  </a:txBody>
                  <a:tcPr marL="8368" marR="8368" marT="83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오차값</a:t>
                      </a:r>
                    </a:p>
                  </a:txBody>
                  <a:tcPr marL="8368" marR="8368" marT="83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0455408"/>
                  </a:ext>
                </a:extLst>
              </a:tr>
              <a:tr h="5322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8368" marR="8368" marT="836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8368" marR="8368" marT="83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8368" marR="8368" marT="83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3851614"/>
                  </a:ext>
                </a:extLst>
              </a:tr>
              <a:tr h="5322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8368" marR="8368" marT="836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8368" marR="8368" marT="83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8368" marR="8368" marT="83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3968771"/>
                  </a:ext>
                </a:extLst>
              </a:tr>
              <a:tr h="5322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8368" marR="8368" marT="836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8368" marR="8368" marT="83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8368" marR="8368" marT="83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5025929"/>
                  </a:ext>
                </a:extLst>
              </a:tr>
              <a:tr h="5322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8368" marR="8368" marT="836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</a:t>
                      </a:r>
                    </a:p>
                  </a:txBody>
                  <a:tcPr marL="8368" marR="8368" marT="83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8368" marR="8368" marT="83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1837723"/>
                  </a:ext>
                </a:extLst>
              </a:tr>
              <a:tr h="5322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8368" marR="8368" marT="836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</a:t>
                      </a:r>
                    </a:p>
                  </a:txBody>
                  <a:tcPr marL="8368" marR="8368" marT="83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8368" marR="8368" marT="83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9380136"/>
                  </a:ext>
                </a:extLst>
              </a:tr>
              <a:tr h="5322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</a:p>
                  </a:txBody>
                  <a:tcPr marL="8368" marR="8368" marT="836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</a:t>
                      </a:r>
                    </a:p>
                  </a:txBody>
                  <a:tcPr marL="8368" marR="8368" marT="83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8368" marR="8368" marT="83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7464668"/>
                  </a:ext>
                </a:extLst>
              </a:tr>
              <a:tr h="5322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8368" marR="8368" marT="836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</a:t>
                      </a:r>
                    </a:p>
                  </a:txBody>
                  <a:tcPr marL="8368" marR="8368" marT="83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8368" marR="8368" marT="83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0305677"/>
                  </a:ext>
                </a:extLst>
              </a:tr>
              <a:tr h="5322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8368" marR="8368" marT="836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</a:t>
                      </a:r>
                    </a:p>
                  </a:txBody>
                  <a:tcPr marL="8368" marR="8368" marT="83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8368" marR="8368" marT="83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1609712"/>
                  </a:ext>
                </a:extLst>
              </a:tr>
              <a:tr h="5322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8368" marR="8368" marT="836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</a:t>
                      </a:r>
                    </a:p>
                  </a:txBody>
                  <a:tcPr marL="8368" marR="8368" marT="83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8368" marR="8368" marT="836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4951341"/>
                  </a:ext>
                </a:extLst>
              </a:tr>
            </a:tbl>
          </a:graphicData>
        </a:graphic>
      </p:graphicFrame>
      <p:pic>
        <p:nvPicPr>
          <p:cNvPr id="127" name="그림 12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6" r="4666" b="11295"/>
          <a:stretch/>
        </p:blipFill>
        <p:spPr>
          <a:xfrm>
            <a:off x="1002578" y="27973638"/>
            <a:ext cx="4366742" cy="2569992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7316532" y="13589462"/>
            <a:ext cx="23920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&lt;Fig 4. </a:t>
            </a:r>
            <a:r>
              <a:rPr lang="ko-KR" altLang="en-US" sz="1200" b="1" dirty="0"/>
              <a:t>초음파 거리 측정 회로도</a:t>
            </a:r>
            <a:r>
              <a:rPr lang="en-US" altLang="ko-KR" sz="1200" b="1" dirty="0"/>
              <a:t>&gt; 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20122418" y="17121661"/>
            <a:ext cx="20489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/>
              <a:t>&lt;Fig 5. </a:t>
            </a:r>
            <a:r>
              <a:rPr lang="ko-KR" altLang="en-US" sz="1200" b="1" dirty="0"/>
              <a:t>초음파 발진기 파형</a:t>
            </a:r>
            <a:r>
              <a:rPr lang="en-US" altLang="ko-KR" sz="1200" b="1" dirty="0"/>
              <a:t>&gt; </a:t>
            </a:r>
            <a:endParaRPr lang="ko-KR" altLang="en-US" sz="1200" dirty="0"/>
          </a:p>
        </p:txBody>
      </p:sp>
      <p:sp>
        <p:nvSpPr>
          <p:cNvPr id="132" name="직사각형 131"/>
          <p:cNvSpPr/>
          <p:nvPr/>
        </p:nvSpPr>
        <p:spPr>
          <a:xfrm>
            <a:off x="26713432" y="17132006"/>
            <a:ext cx="23920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&lt;Fig 6. </a:t>
            </a:r>
            <a:r>
              <a:rPr lang="ko-KR" altLang="en-US" sz="1200" b="1" dirty="0"/>
              <a:t>초음파 펄스 발진기 파형</a:t>
            </a:r>
            <a:r>
              <a:rPr lang="en-US" altLang="ko-KR" sz="1200" b="1" dirty="0"/>
              <a:t>&gt; </a:t>
            </a:r>
            <a:endParaRPr lang="ko-KR" altLang="en-US" sz="1200" dirty="0"/>
          </a:p>
        </p:txBody>
      </p:sp>
      <p:sp>
        <p:nvSpPr>
          <p:cNvPr id="32" name="직사각형 31"/>
          <p:cNvSpPr/>
          <p:nvPr/>
        </p:nvSpPr>
        <p:spPr>
          <a:xfrm>
            <a:off x="26688021" y="9009788"/>
            <a:ext cx="20489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 &lt;Fig 3. </a:t>
            </a:r>
            <a:r>
              <a:rPr lang="ko-KR" altLang="en-US" sz="1200" b="1" dirty="0"/>
              <a:t>초음파 거리 측정기</a:t>
            </a:r>
            <a:r>
              <a:rPr lang="en-US" altLang="ko-KR" sz="1200" b="1" dirty="0"/>
              <a:t>&gt;</a:t>
            </a:r>
            <a:endParaRPr lang="ko-KR" altLang="en-US" sz="1200" dirty="0"/>
          </a:p>
        </p:txBody>
      </p:sp>
      <p:sp>
        <p:nvSpPr>
          <p:cNvPr id="33" name="직사각형 32"/>
          <p:cNvSpPr/>
          <p:nvPr/>
        </p:nvSpPr>
        <p:spPr>
          <a:xfrm>
            <a:off x="21622870" y="9008921"/>
            <a:ext cx="25859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&lt;Fig 2. </a:t>
            </a:r>
            <a:r>
              <a:rPr lang="ko-KR" altLang="en-US" sz="1200" b="1" dirty="0"/>
              <a:t>시간 측정부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출력부 회로도</a:t>
            </a:r>
            <a:r>
              <a:rPr lang="en-US" altLang="ko-KR" sz="1200" b="1" dirty="0"/>
              <a:t>&gt; </a:t>
            </a:r>
            <a:endParaRPr lang="ko-KR" altLang="en-US" sz="1200" dirty="0"/>
          </a:p>
        </p:txBody>
      </p:sp>
      <p:sp>
        <p:nvSpPr>
          <p:cNvPr id="133" name="직사각형 132"/>
          <p:cNvSpPr/>
          <p:nvPr/>
        </p:nvSpPr>
        <p:spPr>
          <a:xfrm>
            <a:off x="979812" y="19739484"/>
            <a:ext cx="18950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&lt;Fig 7. </a:t>
            </a:r>
            <a:r>
              <a:rPr lang="ko-KR" altLang="en-US" sz="1200" b="1" dirty="0"/>
              <a:t>센서 송신부 파형</a:t>
            </a:r>
            <a:r>
              <a:rPr lang="en-US" altLang="ko-KR" sz="1200" b="1" dirty="0"/>
              <a:t>&gt; </a:t>
            </a:r>
            <a:endParaRPr lang="ko-KR" altLang="en-US" sz="1200" dirty="0"/>
          </a:p>
        </p:txBody>
      </p:sp>
      <p:sp>
        <p:nvSpPr>
          <p:cNvPr id="134" name="직사각형 133"/>
          <p:cNvSpPr/>
          <p:nvPr/>
        </p:nvSpPr>
        <p:spPr>
          <a:xfrm>
            <a:off x="8212211" y="19738986"/>
            <a:ext cx="18950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&lt;Fig 8. </a:t>
            </a:r>
            <a:r>
              <a:rPr lang="ko-KR" altLang="en-US" sz="1200" b="1" dirty="0"/>
              <a:t>센서 수신부 파형</a:t>
            </a:r>
            <a:r>
              <a:rPr lang="en-US" altLang="ko-KR" sz="1200" b="1" dirty="0"/>
              <a:t>&gt; </a:t>
            </a:r>
            <a:endParaRPr lang="ko-KR" altLang="en-US" sz="1200" dirty="0"/>
          </a:p>
        </p:txBody>
      </p:sp>
      <p:sp>
        <p:nvSpPr>
          <p:cNvPr id="135" name="직사각형 134"/>
          <p:cNvSpPr/>
          <p:nvPr/>
        </p:nvSpPr>
        <p:spPr>
          <a:xfrm>
            <a:off x="16160802" y="19740350"/>
            <a:ext cx="17411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&lt;Fig 9. </a:t>
            </a:r>
            <a:r>
              <a:rPr lang="ko-KR" altLang="en-US" sz="1200" b="1" dirty="0"/>
              <a:t>평활 회로 파형</a:t>
            </a:r>
            <a:r>
              <a:rPr lang="en-US" altLang="ko-KR" sz="1200" b="1" dirty="0"/>
              <a:t>&gt; </a:t>
            </a:r>
            <a:endParaRPr lang="ko-KR" altLang="en-US" sz="1200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969016" y="21401635"/>
            <a:ext cx="2194277" cy="1671422"/>
          </a:xfrm>
          <a:prstGeom prst="rect">
            <a:avLst/>
          </a:prstGeom>
        </p:spPr>
      </p:pic>
      <p:sp>
        <p:nvSpPr>
          <p:cNvPr id="136" name="직사각형 135"/>
          <p:cNvSpPr/>
          <p:nvPr/>
        </p:nvSpPr>
        <p:spPr>
          <a:xfrm>
            <a:off x="23008935" y="18996631"/>
            <a:ext cx="20297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&lt;Fig 10. </a:t>
            </a:r>
            <a:r>
              <a:rPr lang="ko-KR" altLang="en-US" sz="1200" b="1" dirty="0"/>
              <a:t>신호 검출 파형 </a:t>
            </a:r>
            <a:r>
              <a:rPr lang="en-US" altLang="ko-KR" sz="1200" b="1" dirty="0"/>
              <a:t>(1)&gt; </a:t>
            </a:r>
            <a:endParaRPr lang="ko-KR" altLang="en-US" sz="1200" dirty="0"/>
          </a:p>
        </p:txBody>
      </p:sp>
      <p:sp>
        <p:nvSpPr>
          <p:cNvPr id="137" name="직사각형 136"/>
          <p:cNvSpPr/>
          <p:nvPr/>
        </p:nvSpPr>
        <p:spPr>
          <a:xfrm>
            <a:off x="22978550" y="20712093"/>
            <a:ext cx="20297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&lt;Fig 11. </a:t>
            </a:r>
            <a:r>
              <a:rPr lang="ko-KR" altLang="en-US" sz="1200" b="1" dirty="0"/>
              <a:t>신호 검출 파형 </a:t>
            </a:r>
            <a:r>
              <a:rPr lang="en-US" altLang="ko-KR" sz="1200" b="1" dirty="0"/>
              <a:t>(2)&gt; </a:t>
            </a:r>
            <a:endParaRPr lang="ko-KR" altLang="en-US" sz="1200" dirty="0"/>
          </a:p>
        </p:txBody>
      </p:sp>
      <p:sp>
        <p:nvSpPr>
          <p:cNvPr id="37" name="직사각형 36"/>
          <p:cNvSpPr/>
          <p:nvPr/>
        </p:nvSpPr>
        <p:spPr>
          <a:xfrm>
            <a:off x="842193" y="21697866"/>
            <a:ext cx="19944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&lt;Fig 12. </a:t>
            </a:r>
            <a:r>
              <a:rPr lang="ko-KR" altLang="en-US" sz="1200" b="1" dirty="0"/>
              <a:t>시간 측정 파형</a:t>
            </a:r>
            <a:r>
              <a:rPr lang="en-US" altLang="ko-KR" sz="1200" b="1" dirty="0"/>
              <a:t>(1)&gt; </a:t>
            </a:r>
            <a:endParaRPr lang="ko-KR" altLang="en-US" sz="1200" dirty="0"/>
          </a:p>
        </p:txBody>
      </p:sp>
      <p:sp>
        <p:nvSpPr>
          <p:cNvPr id="141" name="직사각형 140"/>
          <p:cNvSpPr/>
          <p:nvPr/>
        </p:nvSpPr>
        <p:spPr>
          <a:xfrm>
            <a:off x="842193" y="23244324"/>
            <a:ext cx="19944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&lt;Fig 13. </a:t>
            </a:r>
            <a:r>
              <a:rPr lang="ko-KR" altLang="en-US" sz="1200" b="1" dirty="0"/>
              <a:t>시간 측정 파형</a:t>
            </a:r>
            <a:r>
              <a:rPr lang="en-US" altLang="ko-KR" sz="1200" b="1" dirty="0"/>
              <a:t>(2)&gt; </a:t>
            </a:r>
            <a:endParaRPr lang="ko-KR" altLang="en-US" sz="1200" dirty="0"/>
          </a:p>
        </p:txBody>
      </p:sp>
      <p:sp>
        <p:nvSpPr>
          <p:cNvPr id="38" name="직사각형 37"/>
          <p:cNvSpPr/>
          <p:nvPr/>
        </p:nvSpPr>
        <p:spPr>
          <a:xfrm>
            <a:off x="748105" y="39339181"/>
            <a:ext cx="2915516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프로젝트 목적과 개요</a:t>
            </a:r>
            <a:r>
              <a:rPr lang="en-US" altLang="ko-KR" dirty="0"/>
              <a:t>: </a:t>
            </a:r>
            <a:r>
              <a:rPr lang="ko-KR" altLang="en-US" dirty="0"/>
              <a:t>초음파 거리측정 회로는 물체와의 거리를 측정하고</a:t>
            </a:r>
            <a:r>
              <a:rPr lang="en-US" altLang="ko-KR" dirty="0"/>
              <a:t>, </a:t>
            </a:r>
            <a:r>
              <a:rPr lang="ko-KR" altLang="en-US" dirty="0"/>
              <a:t>이를 사용자에게 시각적으로 표시</a:t>
            </a:r>
            <a:r>
              <a:rPr lang="en-US" altLang="ko-KR" dirty="0"/>
              <a:t>, </a:t>
            </a:r>
            <a:r>
              <a:rPr lang="ko-KR" altLang="en-US" dirty="0"/>
              <a:t>이는 자동차 후방 감지 시스템</a:t>
            </a:r>
            <a:r>
              <a:rPr lang="en-US" altLang="ko-KR" dirty="0"/>
              <a:t>, </a:t>
            </a:r>
            <a:r>
              <a:rPr lang="ko-KR" altLang="en-US" dirty="0"/>
              <a:t>로봇의 거리 감지</a:t>
            </a:r>
            <a:r>
              <a:rPr lang="en-US" altLang="ko-KR" dirty="0"/>
              <a:t>, </a:t>
            </a:r>
            <a:r>
              <a:rPr lang="ko-KR" altLang="en-US" dirty="0"/>
              <a:t>자동문의 개폐 등 다양한 응용 분야에서 활용 가능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프로젝트 기대효과</a:t>
            </a:r>
            <a:r>
              <a:rPr lang="en-US" altLang="ko-KR" dirty="0"/>
              <a:t>: </a:t>
            </a:r>
            <a:r>
              <a:rPr lang="ko-KR" altLang="en-US" dirty="0"/>
              <a:t>하드웨어로만 구성된 초음파 거리측정 회로가 </a:t>
            </a:r>
            <a:r>
              <a:rPr lang="ko-KR" altLang="en-US" b="1" dirty="0"/>
              <a:t>빠른 응답 속도</a:t>
            </a:r>
            <a:r>
              <a:rPr lang="en-US" altLang="ko-KR" dirty="0"/>
              <a:t>,</a:t>
            </a:r>
            <a:r>
              <a:rPr lang="ko-KR" altLang="en-US" b="1" dirty="0"/>
              <a:t>신뢰성 및</a:t>
            </a:r>
            <a:r>
              <a:rPr lang="en-US" altLang="ko-KR" dirty="0"/>
              <a:t> </a:t>
            </a:r>
            <a:r>
              <a:rPr lang="ko-KR" altLang="en-US" b="1" dirty="0"/>
              <a:t>안정성</a:t>
            </a:r>
            <a:r>
              <a:rPr lang="en-US" altLang="ko-KR" dirty="0"/>
              <a:t>, </a:t>
            </a:r>
            <a:r>
              <a:rPr lang="ko-KR" altLang="en-US" b="1" dirty="0"/>
              <a:t>저전력 소비</a:t>
            </a:r>
            <a:r>
              <a:rPr lang="en-US" altLang="ko-KR" b="1" dirty="0"/>
              <a:t>, </a:t>
            </a:r>
            <a:r>
              <a:rPr lang="ko-KR" altLang="en-US" b="1" dirty="0"/>
              <a:t>쉬운 통합 및 확장성</a:t>
            </a:r>
            <a:r>
              <a:rPr lang="ko-KR" altLang="en-US" dirty="0"/>
              <a:t> 등을 요구하는 응용 분야에서 효과적으로 사용</a:t>
            </a:r>
            <a:r>
              <a:rPr lang="en-US" altLang="ko-KR" dirty="0"/>
              <a:t> </a:t>
            </a:r>
            <a:r>
              <a:rPr lang="ko-KR" altLang="en-US" dirty="0"/>
              <a:t>가능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측정 결과 및 문제점</a:t>
            </a:r>
            <a:r>
              <a:rPr lang="en-US" altLang="ko-KR" dirty="0"/>
              <a:t>: </a:t>
            </a:r>
            <a:r>
              <a:rPr lang="ko-KR" altLang="en-US" dirty="0"/>
              <a:t>부품 오차와 고주파 성분 전달에 취약한 장거리 배선</a:t>
            </a:r>
            <a:r>
              <a:rPr lang="en-US" altLang="ko-KR" dirty="0"/>
              <a:t>, </a:t>
            </a:r>
            <a:r>
              <a:rPr lang="ko-KR" altLang="en-US" dirty="0"/>
              <a:t>디지털 및 아날로그 소자 입력 전압 미분리</a:t>
            </a:r>
            <a:r>
              <a:rPr lang="en-US" altLang="ko-KR" dirty="0"/>
              <a:t>, </a:t>
            </a:r>
            <a:r>
              <a:rPr lang="ko-KR" altLang="en-US" dirty="0"/>
              <a:t>장거리 측정 또는 소음이 많은 환경에서 정확도 한계</a:t>
            </a:r>
            <a:r>
              <a:rPr lang="en-US" altLang="ko-KR" dirty="0"/>
              <a:t>, </a:t>
            </a:r>
            <a:r>
              <a:rPr lang="ko-KR" altLang="en-US" dirty="0"/>
              <a:t>수작업 납땜으로 인한 저항 증가 등 내부 및 외부 요인으로 인한 측정 오차 발생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개선 대책</a:t>
            </a:r>
            <a:r>
              <a:rPr lang="en-US" altLang="ko-KR" dirty="0"/>
              <a:t>: </a:t>
            </a:r>
            <a:r>
              <a:rPr lang="ko-KR" altLang="en-US" dirty="0">
                <a:latin typeface="Söhne"/>
              </a:rPr>
              <a:t>초음파 발진 회로는 일정한 주파수와 진폭을 유지할 수 있도록 구성되어야 하며</a:t>
            </a:r>
            <a:r>
              <a:rPr lang="en-US" altLang="ko-KR" dirty="0">
                <a:latin typeface="Söhne"/>
              </a:rPr>
              <a:t> </a:t>
            </a:r>
            <a:r>
              <a:rPr lang="ko-KR" altLang="en-US" dirty="0">
                <a:latin typeface="Söhne"/>
              </a:rPr>
              <a:t>안정성을 보장하기 위해 안정화 회로 구성 요구됨</a:t>
            </a:r>
            <a:r>
              <a:rPr lang="en-US" altLang="ko-KR" dirty="0">
                <a:latin typeface="Söhne"/>
              </a:rPr>
              <a:t>, </a:t>
            </a:r>
            <a:r>
              <a:rPr lang="ko-KR" altLang="en-US" dirty="0"/>
              <a:t>회로의 </a:t>
            </a:r>
            <a:r>
              <a:rPr lang="en-US" altLang="ko-KR" dirty="0"/>
              <a:t> EMI(</a:t>
            </a:r>
            <a:r>
              <a:rPr lang="ko-KR" altLang="en-US" dirty="0"/>
              <a:t>전자 방해</a:t>
            </a:r>
            <a:r>
              <a:rPr lang="en-US" altLang="ko-KR" dirty="0"/>
              <a:t>), ESD(</a:t>
            </a:r>
            <a:r>
              <a:rPr lang="ko-KR" altLang="en-US" dirty="0"/>
              <a:t>정전기 방지</a:t>
            </a:r>
            <a:r>
              <a:rPr lang="en-US" altLang="ko-KR" dirty="0"/>
              <a:t>) </a:t>
            </a:r>
            <a:r>
              <a:rPr lang="ko-KR" altLang="en-US" dirty="0"/>
              <a:t>대책 필요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/>
              <a:t>결론</a:t>
            </a:r>
            <a:r>
              <a:rPr lang="en-US" altLang="ko-KR" dirty="0"/>
              <a:t>:</a:t>
            </a:r>
            <a:r>
              <a:rPr lang="ko-KR" altLang="en-US" dirty="0"/>
              <a:t> 프로젝트를 통해 기술적인 지식과 협업 능력을 향상</a:t>
            </a:r>
            <a:r>
              <a:rPr lang="en-US" altLang="ko-KR" dirty="0"/>
              <a:t> </a:t>
            </a:r>
            <a:r>
              <a:rPr lang="ko-KR" altLang="en-US" dirty="0"/>
              <a:t>및</a:t>
            </a:r>
            <a:r>
              <a:rPr lang="en-US" altLang="ko-KR" dirty="0"/>
              <a:t> </a:t>
            </a:r>
            <a:r>
              <a:rPr lang="ko-KR" altLang="en-US" dirty="0"/>
              <a:t>실제 공학적인 문제 해결 경험</a:t>
            </a:r>
            <a:endParaRPr lang="en-US" altLang="ko-KR" dirty="0"/>
          </a:p>
          <a:p>
            <a:pPr marL="857250" lvl="1" indent="-400050">
              <a:lnSpc>
                <a:spcPct val="150000"/>
              </a:lnSpc>
              <a:buFont typeface="+mj-lt"/>
              <a:buAutoNum type="romanUcPeriod"/>
            </a:pPr>
            <a:r>
              <a:rPr lang="ko-KR" altLang="en-US" dirty="0"/>
              <a:t>초음파 거리 측정기의 원리와 동작 방식을 이해 및 구현 능력 향상</a:t>
            </a:r>
            <a:endParaRPr lang="en-US" altLang="ko-KR" dirty="0"/>
          </a:p>
          <a:p>
            <a:pPr marL="857250" lvl="1" indent="-400050">
              <a:lnSpc>
                <a:spcPct val="150000"/>
              </a:lnSpc>
              <a:buFont typeface="+mj-lt"/>
              <a:buAutoNum type="romanUcPeriod"/>
            </a:pPr>
            <a:r>
              <a:rPr lang="ko-KR" altLang="en-US" dirty="0"/>
              <a:t>팀원 간의 협업과 의사 소통</a:t>
            </a:r>
            <a:r>
              <a:rPr lang="en-US" altLang="ko-KR" dirty="0"/>
              <a:t>, </a:t>
            </a:r>
            <a:r>
              <a:rPr lang="ko-KR" altLang="en-US" dirty="0"/>
              <a:t>문제 해결 능력 향상</a:t>
            </a:r>
            <a:r>
              <a:rPr lang="en-US" altLang="ko-KR" dirty="0"/>
              <a:t> 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romanUcPeriod"/>
            </a:pPr>
            <a:r>
              <a:rPr lang="ko-KR" altLang="en-US" dirty="0"/>
              <a:t>다양한 기술 및 개념 학습과 적용</a:t>
            </a:r>
            <a:r>
              <a:rPr lang="en-US" altLang="ko-KR" dirty="0"/>
              <a:t>, </a:t>
            </a:r>
            <a:r>
              <a:rPr lang="ko-KR" altLang="en-US" dirty="0"/>
              <a:t>실제 공학적인 문제 해결과 경험을 통한 실무적인 역량 향상</a:t>
            </a:r>
            <a:endParaRPr lang="en-US" altLang="ko-KR" dirty="0"/>
          </a:p>
        </p:txBody>
      </p:sp>
      <p:sp>
        <p:nvSpPr>
          <p:cNvPr id="145" name="직사각형 144"/>
          <p:cNvSpPr/>
          <p:nvPr/>
        </p:nvSpPr>
        <p:spPr>
          <a:xfrm>
            <a:off x="7928894" y="22585872"/>
            <a:ext cx="25138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&lt;Fig 14. </a:t>
            </a:r>
            <a:r>
              <a:rPr lang="ko-KR" altLang="en-US" sz="1200" b="1" dirty="0"/>
              <a:t>래치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카운터 클리어 파형</a:t>
            </a:r>
            <a:r>
              <a:rPr lang="en-US" altLang="ko-KR" sz="1200" b="1" dirty="0"/>
              <a:t>&gt; </a:t>
            </a:r>
            <a:endParaRPr lang="ko-KR" altLang="en-US" sz="1200" dirty="0"/>
          </a:p>
        </p:txBody>
      </p:sp>
      <p:sp>
        <p:nvSpPr>
          <p:cNvPr id="146" name="직사각형 145"/>
          <p:cNvSpPr/>
          <p:nvPr/>
        </p:nvSpPr>
        <p:spPr>
          <a:xfrm>
            <a:off x="15932009" y="22667170"/>
            <a:ext cx="23647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&lt;Fig 15. </a:t>
            </a:r>
            <a:r>
              <a:rPr lang="ko-KR" altLang="en-US" sz="1200" b="1" dirty="0"/>
              <a:t>카운터 펄스 발진 파형</a:t>
            </a:r>
            <a:r>
              <a:rPr lang="en-US" altLang="ko-KR" sz="1200" b="1" dirty="0"/>
              <a:t>&gt; </a:t>
            </a:r>
            <a:endParaRPr lang="ko-KR" altLang="en-US" sz="1200" dirty="0"/>
          </a:p>
        </p:txBody>
      </p:sp>
      <p:pic>
        <p:nvPicPr>
          <p:cNvPr id="149" name="그림 148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02" y="21982555"/>
            <a:ext cx="1714562" cy="1300702"/>
          </a:xfrm>
          <a:prstGeom prst="rect">
            <a:avLst/>
          </a:prstGeom>
        </p:spPr>
      </p:pic>
      <p:pic>
        <p:nvPicPr>
          <p:cNvPr id="151" name="그림 150"/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8"/>
          <a:stretch/>
        </p:blipFill>
        <p:spPr>
          <a:xfrm>
            <a:off x="952769" y="20451225"/>
            <a:ext cx="1717795" cy="1253986"/>
          </a:xfrm>
          <a:prstGeom prst="rect">
            <a:avLst/>
          </a:prstGeom>
        </p:spPr>
      </p:pic>
      <p:pic>
        <p:nvPicPr>
          <p:cNvPr id="152" name="그림 151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502" y="20841561"/>
            <a:ext cx="2220788" cy="1682148"/>
          </a:xfrm>
          <a:prstGeom prst="rect">
            <a:avLst/>
          </a:prstGeom>
        </p:spPr>
      </p:pic>
      <p:pic>
        <p:nvPicPr>
          <p:cNvPr id="153" name="그림 152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1521" y="20841561"/>
            <a:ext cx="2233634" cy="1733140"/>
          </a:xfrm>
          <a:prstGeom prst="rect">
            <a:avLst/>
          </a:prstGeom>
        </p:spPr>
      </p:pic>
      <p:sp>
        <p:nvSpPr>
          <p:cNvPr id="157" name="직사각형 156"/>
          <p:cNvSpPr/>
          <p:nvPr/>
        </p:nvSpPr>
        <p:spPr>
          <a:xfrm>
            <a:off x="23350251" y="23161820"/>
            <a:ext cx="14382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&lt;Fig 16. FND </a:t>
            </a:r>
            <a:r>
              <a:rPr lang="ko-KR" altLang="en-US" sz="1200" b="1" dirty="0"/>
              <a:t>출력</a:t>
            </a:r>
            <a:r>
              <a:rPr lang="en-US" altLang="ko-KR" sz="1200" b="1" dirty="0"/>
              <a:t>&gt; </a:t>
            </a:r>
            <a:endParaRPr lang="ko-KR" altLang="en-US" sz="1200" dirty="0"/>
          </a:p>
        </p:txBody>
      </p:sp>
      <p:sp>
        <p:nvSpPr>
          <p:cNvPr id="158" name="직사각형 157"/>
          <p:cNvSpPr/>
          <p:nvPr/>
        </p:nvSpPr>
        <p:spPr>
          <a:xfrm>
            <a:off x="2318150" y="27410787"/>
            <a:ext cx="19014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&lt;Fig 17.100cm </a:t>
            </a:r>
            <a:r>
              <a:rPr lang="ko-KR" altLang="en-US" sz="1200" b="1" dirty="0"/>
              <a:t>거리 설정</a:t>
            </a:r>
            <a:r>
              <a:rPr lang="en-US" altLang="ko-KR" sz="1200" b="1" dirty="0"/>
              <a:t>&gt; </a:t>
            </a:r>
            <a:endParaRPr lang="ko-KR" altLang="en-US" sz="1200" dirty="0"/>
          </a:p>
        </p:txBody>
      </p:sp>
      <p:sp>
        <p:nvSpPr>
          <p:cNvPr id="159" name="직사각형 158"/>
          <p:cNvSpPr/>
          <p:nvPr/>
        </p:nvSpPr>
        <p:spPr>
          <a:xfrm>
            <a:off x="2010787" y="30639625"/>
            <a:ext cx="23503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&lt;Fig 18. 100cm </a:t>
            </a:r>
            <a:r>
              <a:rPr lang="ko-KR" altLang="en-US" sz="1200" b="1" dirty="0"/>
              <a:t>거리 측정 결과</a:t>
            </a:r>
            <a:r>
              <a:rPr lang="en-US" altLang="ko-KR" sz="1200" b="1" dirty="0"/>
              <a:t>&gt; </a:t>
            </a:r>
            <a:endParaRPr lang="ko-KR" altLang="en-US" sz="1200" dirty="0"/>
          </a:p>
        </p:txBody>
      </p:sp>
      <p:sp>
        <p:nvSpPr>
          <p:cNvPr id="170" name="직사각형 169"/>
          <p:cNvSpPr/>
          <p:nvPr/>
        </p:nvSpPr>
        <p:spPr>
          <a:xfrm>
            <a:off x="6669338" y="30615068"/>
            <a:ext cx="25700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&lt;table 1. </a:t>
            </a:r>
            <a:r>
              <a:rPr lang="ko-KR" altLang="en-US" sz="1200" b="1" dirty="0"/>
              <a:t>거리에 따른 측정 및 오차</a:t>
            </a:r>
            <a:r>
              <a:rPr lang="en-US" altLang="ko-KR" sz="1200" b="1" dirty="0"/>
              <a:t>&gt; </a:t>
            </a:r>
            <a:endParaRPr lang="ko-KR" altLang="en-US" sz="1200" dirty="0"/>
          </a:p>
        </p:txBody>
      </p:sp>
      <p:sp>
        <p:nvSpPr>
          <p:cNvPr id="171" name="직사각형 170"/>
          <p:cNvSpPr/>
          <p:nvPr/>
        </p:nvSpPr>
        <p:spPr>
          <a:xfrm>
            <a:off x="661010" y="34411057"/>
            <a:ext cx="25827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&lt;Fig 20. 100x1 </a:t>
            </a:r>
            <a:r>
              <a:rPr lang="ko-KR" altLang="en-US" sz="1200" b="1" dirty="0"/>
              <a:t>증폭 시 수신부 파형</a:t>
            </a:r>
            <a:r>
              <a:rPr lang="en-US" altLang="ko-KR" sz="1200" b="1" dirty="0"/>
              <a:t>&gt; </a:t>
            </a:r>
            <a:endParaRPr lang="ko-KR" altLang="en-US" sz="1200" dirty="0"/>
          </a:p>
        </p:txBody>
      </p:sp>
      <p:grpSp>
        <p:nvGrpSpPr>
          <p:cNvPr id="172" name="그룹 171"/>
          <p:cNvGrpSpPr/>
          <p:nvPr/>
        </p:nvGrpSpPr>
        <p:grpSpPr>
          <a:xfrm>
            <a:off x="10295608" y="24360580"/>
            <a:ext cx="10685357" cy="5573109"/>
            <a:chOff x="8887655" y="25107486"/>
            <a:chExt cx="10685357" cy="5573109"/>
          </a:xfrm>
        </p:grpSpPr>
        <p:grpSp>
          <p:nvGrpSpPr>
            <p:cNvPr id="173" name="그룹 172"/>
            <p:cNvGrpSpPr/>
            <p:nvPr/>
          </p:nvGrpSpPr>
          <p:grpSpPr>
            <a:xfrm>
              <a:off x="8887656" y="25107486"/>
              <a:ext cx="10685356" cy="5573109"/>
              <a:chOff x="18014102" y="10777256"/>
              <a:chExt cx="10803027" cy="5573109"/>
            </a:xfrm>
          </p:grpSpPr>
          <p:sp>
            <p:nvSpPr>
              <p:cNvPr id="175" name="직사각형 174"/>
              <p:cNvSpPr/>
              <p:nvPr/>
            </p:nvSpPr>
            <p:spPr>
              <a:xfrm>
                <a:off x="18014102" y="10777256"/>
                <a:ext cx="310114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ko-KR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1. </a:t>
                </a:r>
                <a:r>
                  <a:rPr lang="ko-KR" alt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초음파 발진기</a:t>
                </a:r>
                <a:r>
                  <a:rPr lang="en-US" altLang="ko-KR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: 40kHz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6" name="TextBox 175"/>
                  <p:cNvSpPr txBox="1"/>
                  <p:nvPr/>
                </p:nvSpPr>
                <p:spPr>
                  <a:xfrm>
                    <a:off x="22279491" y="11478545"/>
                    <a:ext cx="5197923" cy="17081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500" i="1" dirty="0">
                        <a:latin typeface="Cambria Math" panose="02040503050406030204" pitchFamily="18" charset="0"/>
                      </a:rPr>
                      <a:t>사용한 소자의 오차로 인해 </a:t>
                    </a:r>
                    <a:r>
                      <a:rPr lang="en-US" altLang="ko-KR" sz="1500" i="1" dirty="0">
                        <a:latin typeface="Cambria Math" panose="02040503050406030204" pitchFamily="18" charset="0"/>
                      </a:rPr>
                      <a:t>40kHz </a:t>
                    </a:r>
                    <a:r>
                      <a:rPr lang="ko-KR" altLang="en-US" sz="1500" i="1" dirty="0">
                        <a:latin typeface="Cambria Math" panose="02040503050406030204" pitchFamily="18" charset="0"/>
                      </a:rPr>
                      <a:t>도달 불가 판단</a:t>
                    </a:r>
                    <a:endParaRPr lang="en-US" altLang="ko-KR" sz="1500" i="1" dirty="0">
                      <a:latin typeface="Cambria Math" panose="02040503050406030204" pitchFamily="18" charset="0"/>
                    </a:endParaRPr>
                  </a:p>
                  <a:p>
                    <a:endParaRPr lang="en-US" altLang="ko-KR" sz="1500" i="1" dirty="0">
                      <a:latin typeface="Cambria Math" panose="02040503050406030204" pitchFamily="18" charset="0"/>
                    </a:endParaRPr>
                  </a:p>
                  <a:p>
                    <a:pPr algn="ctr"/>
                    <a:r>
                      <a:rPr lang="en-US" altLang="ko-KR" sz="1500" i="1" dirty="0">
                        <a:latin typeface="Cambria Math" panose="02040503050406030204" pitchFamily="18" charset="0"/>
                      </a:rPr>
                      <a:t>&lt;</a:t>
                    </a:r>
                    <a:r>
                      <a:rPr lang="ko-KR" altLang="en-US" sz="1500" i="1" dirty="0">
                        <a:latin typeface="Cambria Math" panose="02040503050406030204" pitchFamily="18" charset="0"/>
                      </a:rPr>
                      <a:t>소자 교체</a:t>
                    </a:r>
                    <a:r>
                      <a:rPr lang="en-US" altLang="ko-KR" sz="1500" i="1" dirty="0">
                        <a:latin typeface="Cambria Math" panose="02040503050406030204" pitchFamily="18" charset="0"/>
                      </a:rPr>
                      <a:t>&gt;</a:t>
                    </a:r>
                  </a:p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5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15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=50</m:t>
                        </m:r>
                      </m:oMath>
                    </a14:m>
                    <a:r>
                      <a:rPr lang="en-US" altLang="ko-KR" sz="1500" dirty="0"/>
                      <a:t>k</a:t>
                    </a:r>
                    <a:r>
                      <a:rPr lang="el-GR" altLang="ko-KR" sz="1500" dirty="0"/>
                      <a:t>Ω</a:t>
                    </a:r>
                    <a:r>
                      <a:rPr lang="en-US" altLang="ko-KR" sz="1500" dirty="0"/>
                      <a:t> (Variable Resistor) </a:t>
                    </a:r>
                    <a:r>
                      <a:rPr lang="en-US" altLang="ko-KR" sz="1500" dirty="0">
                        <a:sym typeface="Wingdings" panose="05000000000000000000" pitchFamily="2" charset="2"/>
                      </a:rPr>
                      <a:t> </a:t>
                    </a:r>
                    <a:r>
                      <a:rPr lang="en-US" altLang="ko-KR" sz="1500" b="1" dirty="0">
                        <a:solidFill>
                          <a:schemeClr val="accent1"/>
                        </a:solidFill>
                        <a:sym typeface="Wingdings" panose="05000000000000000000" pitchFamily="2" charset="2"/>
                      </a:rPr>
                      <a:t>35k</a:t>
                    </a:r>
                    <a:r>
                      <a:rPr lang="el-GR" altLang="ko-KR" sz="1500" b="1" dirty="0">
                        <a:solidFill>
                          <a:schemeClr val="accent1"/>
                        </a:solidFill>
                      </a:rPr>
                      <a:t>Ω</a:t>
                    </a:r>
                    <a:r>
                      <a:rPr lang="en-US" altLang="ko-KR" sz="1500" b="1" dirty="0">
                        <a:solidFill>
                          <a:schemeClr val="accent1"/>
                        </a:solidFill>
                        <a:sym typeface="Wingdings" panose="05000000000000000000" pitchFamily="2" charset="2"/>
                      </a:rPr>
                      <a:t> (</a:t>
                    </a:r>
                    <a:r>
                      <a:rPr lang="ko-KR" altLang="en-US" sz="1500" b="1" dirty="0">
                        <a:solidFill>
                          <a:schemeClr val="accent1"/>
                        </a:solidFill>
                        <a:sym typeface="Wingdings" panose="05000000000000000000" pitchFamily="2" charset="2"/>
                      </a:rPr>
                      <a:t>측정 값</a:t>
                    </a:r>
                    <a:r>
                      <a:rPr lang="en-US" altLang="ko-KR" sz="1500" b="1" dirty="0">
                        <a:solidFill>
                          <a:schemeClr val="accent1"/>
                        </a:solidFill>
                        <a:sym typeface="Wingdings" panose="05000000000000000000" pitchFamily="2" charset="2"/>
                      </a:rPr>
                      <a:t>)</a:t>
                    </a:r>
                    <a:endParaRPr lang="en-US" altLang="ko-KR" sz="1500" b="1" dirty="0">
                      <a:solidFill>
                        <a:schemeClr val="accent1"/>
                      </a:solidFill>
                    </a:endParaRPr>
                  </a:p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5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15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5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130</m:t>
                        </m:r>
                      </m:oMath>
                    </a14:m>
                    <a:r>
                      <a:rPr lang="en-US" altLang="ko-KR" sz="1500" dirty="0">
                        <a:solidFill>
                          <a:srgbClr val="FF0000"/>
                        </a:solidFill>
                      </a:rPr>
                      <a:t>k</a:t>
                    </a:r>
                    <a:r>
                      <a:rPr lang="el-GR" altLang="ko-KR" sz="1500" dirty="0">
                        <a:solidFill>
                          <a:srgbClr val="FF0000"/>
                        </a:solidFill>
                      </a:rPr>
                      <a:t>Ω</a:t>
                    </a:r>
                    <a:r>
                      <a:rPr lang="en-US" altLang="ko-KR" sz="1500" dirty="0"/>
                      <a:t> (series Resistor, </a:t>
                    </a:r>
                    <a:r>
                      <a:rPr lang="en-US" altLang="ko-KR" sz="1500" b="1" dirty="0">
                        <a:solidFill>
                          <a:srgbClr val="FF0000"/>
                        </a:solidFill>
                      </a:rPr>
                      <a:t>120k</a:t>
                    </a:r>
                    <a:r>
                      <a:rPr lang="el-GR" altLang="ko-KR" sz="1500" dirty="0"/>
                      <a:t>Ω </a:t>
                    </a:r>
                    <a:r>
                      <a:rPr lang="en-US" altLang="ko-KR" sz="1500" dirty="0"/>
                      <a:t>+10k</a:t>
                    </a:r>
                    <a:r>
                      <a:rPr lang="el-GR" altLang="ko-KR" sz="1500" dirty="0"/>
                      <a:t>Ω</a:t>
                    </a:r>
                    <a:r>
                      <a:rPr lang="en-US" altLang="ko-KR" sz="1500" dirty="0"/>
                      <a:t>) </a:t>
                    </a:r>
                    <a:r>
                      <a:rPr lang="en-US" altLang="ko-KR" sz="1500" dirty="0">
                        <a:sym typeface="Wingdings" panose="05000000000000000000" pitchFamily="2" charset="2"/>
                      </a:rPr>
                      <a:t> </a:t>
                    </a:r>
                    <a14:m>
                      <m:oMath xmlns:m="http://schemas.openxmlformats.org/officeDocument/2006/math">
                        <m:r>
                          <a:rPr lang="en-US" altLang="ko-KR" sz="15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𝟏𝟒𝟎</m:t>
                        </m:r>
                      </m:oMath>
                    </a14:m>
                    <a:r>
                      <a:rPr lang="en-US" altLang="ko-KR" sz="1500" b="1" dirty="0">
                        <a:solidFill>
                          <a:schemeClr val="accent1"/>
                        </a:solidFill>
                      </a:rPr>
                      <a:t>k</a:t>
                    </a:r>
                    <a:r>
                      <a:rPr lang="el-GR" altLang="ko-KR" sz="1500" b="1" dirty="0">
                        <a:solidFill>
                          <a:schemeClr val="accent1"/>
                        </a:solidFill>
                      </a:rPr>
                      <a:t>Ω</a:t>
                    </a:r>
                    <a:r>
                      <a:rPr lang="en-US" altLang="ko-KR" sz="1500" b="1" dirty="0">
                        <a:solidFill>
                          <a:schemeClr val="accent1"/>
                        </a:solidFill>
                      </a:rPr>
                      <a:t> (</a:t>
                    </a:r>
                    <a:r>
                      <a:rPr lang="ko-KR" altLang="en-US" sz="1500" b="1" dirty="0">
                        <a:solidFill>
                          <a:schemeClr val="accent1"/>
                        </a:solidFill>
                      </a:rPr>
                      <a:t>측정 값</a:t>
                    </a:r>
                    <a:r>
                      <a:rPr lang="en-US" altLang="ko-KR" sz="1500" b="1" dirty="0">
                        <a:solidFill>
                          <a:schemeClr val="accent1"/>
                        </a:solidFill>
                      </a:rPr>
                      <a:t>)</a:t>
                    </a:r>
                  </a:p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5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sz="15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=100</m:t>
                        </m:r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𝑝𝐹</m:t>
                        </m:r>
                      </m:oMath>
                    </a14:m>
                    <a:r>
                      <a:rPr lang="en-US" altLang="ko-KR" sz="1500" dirty="0"/>
                      <a:t> </a:t>
                    </a:r>
                    <a:endParaRPr lang="ko-KR" altLang="en-US" sz="1500" dirty="0"/>
                  </a:p>
                  <a:p>
                    <a:r>
                      <a:rPr lang="en-US" altLang="ko-KR" sz="1500" dirty="0"/>
                      <a:t> </a:t>
                    </a:r>
                    <a:endParaRPr lang="ko-KR" altLang="en-US" sz="1500" dirty="0"/>
                  </a:p>
                </p:txBody>
              </p:sp>
            </mc:Choice>
            <mc:Fallback xmlns="">
              <p:sp>
                <p:nvSpPr>
                  <p:cNvPr id="176" name="TextBox 17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279491" y="11478545"/>
                    <a:ext cx="5197923" cy="1708160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l="-474" t="-1071" r="-177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7" name="TextBox 176"/>
                  <p:cNvSpPr txBox="1"/>
                  <p:nvPr/>
                </p:nvSpPr>
                <p:spPr>
                  <a:xfrm>
                    <a:off x="22340658" y="13021389"/>
                    <a:ext cx="3643234" cy="47256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sz="15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1.38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altLang="ko-KR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500" b="0" i="1" smtClean="0">
                                      <a:latin typeface="Cambria Math" panose="02040503050406030204" pitchFamily="18" charset="0"/>
                                    </a:rPr>
                                    <m:t>35</m:t>
                                  </m:r>
                                  <m:r>
                                    <a:rPr lang="en-US" altLang="ko-KR" sz="15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ko-KR" sz="1500" b="0" i="1" smtClean="0">
                                      <a:latin typeface="Cambria Math" panose="02040503050406030204" pitchFamily="18" charset="0"/>
                                    </a:rPr>
                                    <m:t>+2×140</m:t>
                                  </m:r>
                                  <m:r>
                                    <a:rPr lang="en-US" altLang="ko-KR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=46.31</m:t>
                          </m:r>
                          <m:r>
                            <m:rPr>
                              <m:sty m:val="p"/>
                            </m:rPr>
                            <a:rPr lang="en-US" altLang="ko-KR" sz="1500" b="0" i="0" smtClean="0">
                              <a:latin typeface="Cambria Math" panose="02040503050406030204" pitchFamily="18" charset="0"/>
                            </a:rPr>
                            <m:t>kHz</m:t>
                          </m:r>
                        </m:oMath>
                      </m:oMathPara>
                    </a14:m>
                    <a:endParaRPr lang="ko-KR" altLang="en-US" sz="1500" dirty="0"/>
                  </a:p>
                </p:txBody>
              </p:sp>
            </mc:Choice>
            <mc:Fallback xmlns="">
              <p:sp>
                <p:nvSpPr>
                  <p:cNvPr id="177" name="TextBox 17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340658" y="13021389"/>
                    <a:ext cx="3643234" cy="472565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 l="-1523" r="-677" b="-1794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8" name="TextBox 177"/>
              <p:cNvSpPr txBox="1"/>
              <p:nvPr/>
            </p:nvSpPr>
            <p:spPr>
              <a:xfrm>
                <a:off x="22280131" y="15586855"/>
                <a:ext cx="4535545" cy="609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endParaRPr lang="en-US" altLang="ko-KR" sz="1500" dirty="0"/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n-US" altLang="ko-KR" sz="1500" dirty="0"/>
                  <a:t>Frequency (Measurement) : </a:t>
                </a:r>
                <a:r>
                  <a:rPr lang="en-US" altLang="ko-KR" sz="1500" b="1" dirty="0">
                    <a:solidFill>
                      <a:schemeClr val="accent1"/>
                    </a:solidFill>
                  </a:rPr>
                  <a:t>40 kHz</a:t>
                </a:r>
                <a:endParaRPr lang="en-US" altLang="ko-KR" sz="1600" dirty="0">
                  <a:solidFill>
                    <a:srgbClr val="FF0000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9" name="TextBox 178"/>
                  <p:cNvSpPr txBox="1"/>
                  <p:nvPr/>
                </p:nvSpPr>
                <p:spPr>
                  <a:xfrm>
                    <a:off x="22332747" y="14300647"/>
                    <a:ext cx="3536269" cy="5198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sz="15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1.38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altLang="ko-KR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500" b="0" i="1" smtClean="0">
                                      <a:latin typeface="Cambria Math" panose="02040503050406030204" pitchFamily="18" charset="0"/>
                                    </a:rPr>
                                    <m:t>35</m:t>
                                  </m:r>
                                  <m:r>
                                    <a:rPr lang="en-US" altLang="ko-KR" sz="15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ko-KR" sz="1500" b="0" i="1" smtClean="0">
                                      <a:latin typeface="Cambria Math" panose="02040503050406030204" pitchFamily="18" charset="0"/>
                                    </a:rPr>
                                    <m:t>+2×140</m:t>
                                  </m:r>
                                  <m:r>
                                    <a:rPr lang="en-US" altLang="ko-KR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×120</m:t>
                              </m:r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15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36.5</m:t>
                          </m:r>
                          <m:r>
                            <m:rPr>
                              <m:sty m:val="p"/>
                            </m:rPr>
                            <a:rPr lang="en-US" altLang="ko-KR" sz="15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kHz</m:t>
                          </m:r>
                        </m:oMath>
                      </m:oMathPara>
                    </a14:m>
                    <a:endParaRPr lang="ko-KR" altLang="en-US" sz="15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9" name="TextBox 17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332747" y="14300647"/>
                    <a:ext cx="3536269" cy="519822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 l="-1571" t="-1176" r="-698" b="-470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0" name="TextBox 179"/>
              <p:cNvSpPr txBox="1"/>
              <p:nvPr/>
            </p:nvSpPr>
            <p:spPr>
              <a:xfrm>
                <a:off x="25962969" y="14402209"/>
                <a:ext cx="268412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dirty="0"/>
                  <a:t>(</a:t>
                </a:r>
                <a:r>
                  <a:rPr lang="ko-KR" altLang="en-US" sz="1500" dirty="0"/>
                  <a:t>커패시터 공차 </a:t>
                </a:r>
                <a:r>
                  <a:rPr lang="en-US" altLang="ko-KR" sz="1500" dirty="0"/>
                  <a:t>+20% </a:t>
                </a:r>
                <a:r>
                  <a:rPr lang="ko-KR" altLang="en-US" sz="1500" dirty="0"/>
                  <a:t>적용</a:t>
                </a:r>
                <a:r>
                  <a:rPr lang="en-US" altLang="ko-KR" sz="1500" dirty="0"/>
                  <a:t>)</a:t>
                </a:r>
                <a:endParaRPr lang="ko-KR" altLang="en-US" sz="15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1" name="TextBox 180"/>
                  <p:cNvSpPr txBox="1"/>
                  <p:nvPr/>
                </p:nvSpPr>
                <p:spPr>
                  <a:xfrm>
                    <a:off x="22332747" y="15042164"/>
                    <a:ext cx="3536269" cy="51982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sz="15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1.38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altLang="ko-KR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500" b="0" i="1" smtClean="0">
                                      <a:latin typeface="Cambria Math" panose="02040503050406030204" pitchFamily="18" charset="0"/>
                                    </a:rPr>
                                    <m:t>35</m:t>
                                  </m:r>
                                  <m:r>
                                    <a:rPr lang="en-US" altLang="ko-KR" sz="15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ko-KR" sz="1500" b="0" i="1" smtClean="0">
                                      <a:latin typeface="Cambria Math" panose="02040503050406030204" pitchFamily="18" charset="0"/>
                                    </a:rPr>
                                    <m:t>+2×140</m:t>
                                  </m:r>
                                  <m:r>
                                    <a:rPr lang="en-US" altLang="ko-KR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×110</m:t>
                              </m:r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15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39.8</m:t>
                          </m:r>
                          <m:r>
                            <m:rPr>
                              <m:sty m:val="p"/>
                            </m:rPr>
                            <a:rPr lang="en-US" altLang="ko-KR" sz="15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kHz</m:t>
                          </m:r>
                        </m:oMath>
                      </m:oMathPara>
                    </a14:m>
                    <a:endParaRPr lang="ko-KR" altLang="en-US" sz="15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1" name="TextBox 18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332747" y="15042164"/>
                    <a:ext cx="3536269" cy="519822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 l="-1571" t="-1176" r="-698" b="-352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2" name="TextBox 181"/>
              <p:cNvSpPr txBox="1"/>
              <p:nvPr/>
            </p:nvSpPr>
            <p:spPr>
              <a:xfrm>
                <a:off x="25962970" y="15149493"/>
                <a:ext cx="266381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dirty="0"/>
                  <a:t>(</a:t>
                </a:r>
                <a:r>
                  <a:rPr lang="ko-KR" altLang="en-US" sz="1500" dirty="0"/>
                  <a:t>커패시터 공차 </a:t>
                </a:r>
                <a:r>
                  <a:rPr lang="en-US" altLang="ko-KR" sz="1500" dirty="0"/>
                  <a:t>+</a:t>
                </a:r>
                <a:r>
                  <a:rPr lang="en-US" altLang="ko-KR" sz="1500" b="1" dirty="0">
                    <a:solidFill>
                      <a:srgbClr val="C00000"/>
                    </a:solidFill>
                  </a:rPr>
                  <a:t>10% </a:t>
                </a:r>
                <a:r>
                  <a:rPr lang="ko-KR" altLang="en-US" sz="1500" b="1" dirty="0">
                    <a:solidFill>
                      <a:srgbClr val="C00000"/>
                    </a:solidFill>
                  </a:rPr>
                  <a:t>적용</a:t>
                </a:r>
                <a:r>
                  <a:rPr lang="en-US" altLang="ko-KR" sz="1500" dirty="0"/>
                  <a:t>)</a:t>
                </a:r>
                <a:endParaRPr lang="ko-KR" altLang="en-US" sz="1500" dirty="0"/>
              </a:p>
            </p:txBody>
          </p:sp>
          <p:sp>
            <p:nvSpPr>
              <p:cNvPr id="183" name="TextBox 182"/>
              <p:cNvSpPr txBox="1"/>
              <p:nvPr/>
            </p:nvSpPr>
            <p:spPr>
              <a:xfrm>
                <a:off x="25772620" y="15796367"/>
                <a:ext cx="304450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dirty="0"/>
                  <a:t>(</a:t>
                </a:r>
                <a:r>
                  <a:rPr lang="ko-KR" altLang="en-US" sz="1500" dirty="0"/>
                  <a:t>커패시터 실측 불가</a:t>
                </a:r>
                <a:r>
                  <a:rPr lang="en-US" altLang="ko-KR" sz="1500" dirty="0"/>
                  <a:t>, no LCR </a:t>
                </a:r>
                <a:r>
                  <a:rPr lang="ko-KR" altLang="en-US" sz="1500" dirty="0"/>
                  <a:t>미터</a:t>
                </a:r>
                <a:r>
                  <a:rPr lang="en-US" altLang="ko-KR" sz="1500" dirty="0"/>
                  <a:t>)</a:t>
                </a:r>
              </a:p>
              <a:p>
                <a:r>
                  <a:rPr lang="en-US" altLang="ko-KR" sz="1500" dirty="0"/>
                  <a:t>  </a:t>
                </a:r>
                <a:r>
                  <a:rPr lang="en-US" altLang="ko-KR" sz="150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 </a:t>
                </a:r>
                <a:r>
                  <a:rPr lang="ko-KR" altLang="en-US" sz="1500" dirty="0">
                    <a:solidFill>
                      <a:srgbClr val="0070C0"/>
                    </a:solidFill>
                    <a:sym typeface="Wingdings" panose="05000000000000000000" pitchFamily="2" charset="2"/>
                  </a:rPr>
                  <a:t>공차 최소값 적용</a:t>
                </a:r>
                <a:endParaRPr lang="ko-KR" altLang="en-US" sz="15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84" name="TextBox 183"/>
              <p:cNvSpPr txBox="1"/>
              <p:nvPr/>
            </p:nvSpPr>
            <p:spPr>
              <a:xfrm>
                <a:off x="22279491" y="13813477"/>
                <a:ext cx="5876665" cy="355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n-US" altLang="ko-KR" sz="1500" dirty="0"/>
                  <a:t>Frequency (Calculation, </a:t>
                </a:r>
                <a:r>
                  <a:rPr lang="ko-KR" altLang="en-US" sz="1500" dirty="0">
                    <a:solidFill>
                      <a:srgbClr val="FF0000"/>
                    </a:solidFill>
                  </a:rPr>
                  <a:t>부품 공차</a:t>
                </a:r>
                <a:r>
                  <a:rPr lang="en-US" altLang="ko-KR" sz="1500" dirty="0">
                    <a:solidFill>
                      <a:srgbClr val="FF0000"/>
                    </a:solidFill>
                  </a:rPr>
                  <a:t> </a:t>
                </a:r>
                <a:r>
                  <a:rPr lang="ko-KR" altLang="en-US" sz="1500" dirty="0">
                    <a:solidFill>
                      <a:srgbClr val="FF0000"/>
                    </a:solidFill>
                  </a:rPr>
                  <a:t>적용</a:t>
                </a:r>
                <a:r>
                  <a:rPr lang="en-US" altLang="ko-KR" sz="1500" dirty="0"/>
                  <a:t>)</a:t>
                </a:r>
                <a:endParaRPr lang="ko-KR" altLang="en-US" sz="15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TextBox 173"/>
                <p:cNvSpPr txBox="1"/>
                <p:nvPr/>
              </p:nvSpPr>
              <p:spPr>
                <a:xfrm>
                  <a:off x="8887655" y="25543434"/>
                  <a:ext cx="4324486" cy="42050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sz="150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ko-KR" sz="150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15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500" i="1">
                                <a:latin typeface="Cambria Math" panose="02040503050406030204" pitchFamily="18" charset="0"/>
                              </a:rPr>
                              <m:t>1.38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altLang="ko-KR" sz="15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altLang="ko-KR" sz="15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en-US" altLang="ko-KR" sz="1500" i="1">
                                    <a:latin typeface="Cambria Math" panose="02040503050406030204" pitchFamily="18" charset="0"/>
                                  </a:rPr>
                                  <m:t>+2×1</m:t>
                                </m:r>
                                <m:r>
                                  <a:rPr lang="en-US" altLang="ko-KR" sz="15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altLang="ko-KR" sz="15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ko-KR" sz="1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altLang="ko-KR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ko-KR" sz="1500" i="1">
                                <a:latin typeface="Cambria Math" panose="02040503050406030204" pitchFamily="18" charset="0"/>
                              </a:rPr>
                              <m:t>100</m:t>
                            </m:r>
                            <m:r>
                              <a:rPr lang="en-US" altLang="ko-KR" sz="15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ko-KR" sz="15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500" b="0" i="0" smtClean="0">
                            <a:latin typeface="Cambria Math" panose="02040503050406030204" pitchFamily="18" charset="0"/>
                          </a:rPr>
                          <m:t>40</m:t>
                        </m:r>
                        <m:r>
                          <m:rPr>
                            <m:sty m:val="p"/>
                          </m:rPr>
                          <a:rPr lang="en-US" altLang="ko-KR" sz="1500">
                            <a:latin typeface="Cambria Math" panose="02040503050406030204" pitchFamily="18" charset="0"/>
                          </a:rPr>
                          <m:t>kHz</m:t>
                        </m:r>
                      </m:oMath>
                    </m:oMathPara>
                  </a14:m>
                  <a:endParaRPr lang="ko-KR" altLang="en-US" sz="1500" dirty="0"/>
                </a:p>
                <a:p>
                  <a:endParaRPr lang="en-US" altLang="ko-KR" sz="1500" i="1" dirty="0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5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1500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a14:m>
                  <a:r>
                    <a:rPr lang="en-US" altLang="ko-KR" sz="1500" i="1" dirty="0">
                      <a:latin typeface="Cambria Math" panose="02040503050406030204" pitchFamily="18" charset="0"/>
                    </a:rPr>
                    <a:t> = 50k</a:t>
                  </a:r>
                  <a:r>
                    <a:rPr lang="el-GR" altLang="ko-KR" sz="1500" dirty="0"/>
                    <a:t> Ω</a:t>
                  </a:r>
                  <a:r>
                    <a:rPr lang="en-US" altLang="ko-KR" sz="1500" dirty="0"/>
                    <a:t> (Variable Resistor) </a:t>
                  </a:r>
                  <a:r>
                    <a:rPr lang="en-US" altLang="ko-KR" sz="1500" dirty="0">
                      <a:sym typeface="Wingdings" panose="05000000000000000000" pitchFamily="2" charset="2"/>
                    </a:rPr>
                    <a:t> </a:t>
                  </a:r>
                  <a:r>
                    <a:rPr lang="en-US" altLang="ko-KR" sz="1500" i="1" dirty="0">
                      <a:latin typeface="Cambria Math" panose="02040503050406030204" pitchFamily="18" charset="0"/>
                    </a:rPr>
                    <a:t>25k</a:t>
                  </a:r>
                  <a:r>
                    <a:rPr lang="el-GR" altLang="ko-KR" sz="1500" dirty="0"/>
                    <a:t> Ω</a:t>
                  </a:r>
                  <a:r>
                    <a:rPr lang="en-US" altLang="ko-KR" sz="1500" dirty="0"/>
                    <a:t>(</a:t>
                  </a:r>
                  <a:r>
                    <a:rPr lang="ko-KR" altLang="en-US" sz="1500" dirty="0"/>
                    <a:t>계산 값</a:t>
                  </a:r>
                  <a:r>
                    <a:rPr lang="en-US" altLang="ko-KR" sz="1500" dirty="0"/>
                    <a:t>)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5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15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ko-KR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5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15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ko-KR" sz="15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altLang="ko-KR" sz="1500" dirty="0">
                      <a:solidFill>
                        <a:srgbClr val="FF0000"/>
                      </a:solidFill>
                    </a:rPr>
                    <a:t>k</a:t>
                  </a:r>
                  <a:r>
                    <a:rPr lang="el-GR" altLang="ko-KR" sz="1500" dirty="0">
                      <a:solidFill>
                        <a:srgbClr val="FF0000"/>
                      </a:solidFill>
                    </a:rPr>
                    <a:t>Ω</a:t>
                  </a:r>
                  <a:r>
                    <a:rPr lang="en-US" altLang="ko-KR" sz="1500" dirty="0"/>
                    <a:t> (series Resistor, </a:t>
                  </a:r>
                  <a:r>
                    <a:rPr lang="en-US" altLang="ko-KR" sz="1500" b="1" dirty="0">
                      <a:solidFill>
                        <a:srgbClr val="FF0000"/>
                      </a:solidFill>
                    </a:rPr>
                    <a:t>150k</a:t>
                  </a:r>
                  <a:r>
                    <a:rPr lang="el-GR" altLang="ko-KR" sz="1500" b="1" dirty="0">
                      <a:solidFill>
                        <a:srgbClr val="FF0000"/>
                      </a:solidFill>
                    </a:rPr>
                    <a:t>Ω </a:t>
                  </a:r>
                  <a:r>
                    <a:rPr lang="en-US" altLang="ko-KR" sz="1500" dirty="0"/>
                    <a:t>+10k</a:t>
                  </a:r>
                  <a:r>
                    <a:rPr lang="el-GR" altLang="ko-KR" sz="1500" dirty="0"/>
                    <a:t>Ω</a:t>
                  </a:r>
                  <a:r>
                    <a:rPr lang="en-US" altLang="ko-KR" sz="1500" dirty="0"/>
                    <a:t>)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5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15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500" i="1">
                          <a:latin typeface="Cambria Math" panose="02040503050406030204" pitchFamily="18" charset="0"/>
                        </a:rPr>
                        <m:t>=100</m:t>
                      </m:r>
                      <m:r>
                        <a:rPr lang="en-US" altLang="ko-KR" sz="1500" i="1">
                          <a:latin typeface="Cambria Math" panose="02040503050406030204" pitchFamily="18" charset="0"/>
                        </a:rPr>
                        <m:t>𝑝𝐹</m:t>
                      </m:r>
                    </m:oMath>
                  </a14:m>
                  <a:r>
                    <a:rPr lang="en-US" altLang="ko-KR" sz="1500" dirty="0"/>
                    <a:t> </a:t>
                  </a:r>
                  <a:endParaRPr lang="ko-KR" altLang="en-US" sz="1500" dirty="0"/>
                </a:p>
                <a:p>
                  <a:endParaRPr lang="en-US" altLang="ko-KR" sz="1000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5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5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sz="15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=0.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724</m:t>
                        </m:r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ko-KR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5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15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altLang="ko-KR" sz="1500" dirty="0"/>
                </a:p>
                <a:p>
                  <a14:m>
                    <m:oMath xmlns:m="http://schemas.openxmlformats.org/officeDocument/2006/math">
                      <m:r>
                        <a:rPr lang="en-US" altLang="ko-KR" sz="1500" i="1">
                          <a:latin typeface="Cambria Math" panose="02040503050406030204" pitchFamily="18" charset="0"/>
                        </a:rPr>
                        <m:t>      =0.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724</m:t>
                      </m:r>
                      <m:r>
                        <a:rPr lang="en-US" altLang="ko-KR" sz="1500" i="1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altLang="ko-KR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160</m:t>
                          </m:r>
                          <m:r>
                            <a:rPr lang="en-US" altLang="ko-KR" sz="15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r>
                        <a:rPr lang="en-US" altLang="ko-KR" sz="15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en-US" altLang="ko-KR" sz="1500" dirty="0"/>
                    <a:t> </a:t>
                  </a:r>
                  <a14:m>
                    <m:oMath xmlns:m="http://schemas.openxmlformats.org/officeDocument/2006/math">
                      <m:r>
                        <a:rPr lang="en-US" altLang="ko-KR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11.58</m:t>
                      </m:r>
                      <m:r>
                        <a:rPr lang="ko-KR" altLang="en-US" sz="15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ko-KR" sz="1500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a14:m>
                  <a:endParaRPr lang="en-US" altLang="ko-KR" sz="1500" dirty="0"/>
                </a:p>
                <a:p>
                  <a:endParaRPr lang="en-US" altLang="ko-KR" sz="10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5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sz="15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=0.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724</m:t>
                        </m:r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altLang="ko-KR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5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15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15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5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15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)∗</m:t>
                        </m:r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altLang="ko-KR" sz="15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=0.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724</m:t>
                        </m:r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en-US" altLang="ko-KR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500" b="0" i="1" smtClean="0">
                                <a:latin typeface="Cambria Math" panose="02040503050406030204" pitchFamily="18" charset="0"/>
                              </a:rPr>
                              <m:t>25</m:t>
                            </m:r>
                            <m:r>
                              <a:rPr lang="en-US" altLang="ko-KR" sz="15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sz="15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1500" b="0" i="1" smtClean="0">
                                <a:latin typeface="Cambria Math" panose="02040503050406030204" pitchFamily="18" charset="0"/>
                              </a:rPr>
                              <m:t>160</m:t>
                            </m:r>
                            <m:r>
                              <a:rPr lang="en-US" altLang="ko-KR" sz="15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13.39</m:t>
                        </m:r>
                        <m:r>
                          <a:rPr lang="ko-KR" altLang="en-US" sz="15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ko-KR" sz="150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altLang="ko-KR" sz="1500" dirty="0"/>
                </a:p>
                <a:p>
                  <a:endParaRPr lang="en-US" altLang="ko-KR" sz="1000" dirty="0"/>
                </a:p>
                <a:p>
                  <a:r>
                    <a:rPr lang="en-US" altLang="ko-KR" sz="1500" dirty="0"/>
                    <a:t> </a:t>
                  </a:r>
                  <a14:m>
                    <m:oMath xmlns:m="http://schemas.openxmlformats.org/officeDocument/2006/math">
                      <m:r>
                        <a:rPr lang="en-US" altLang="ko-KR" sz="15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ko-KR" sz="1500" i="1">
                          <a:latin typeface="Cambria Math" panose="02040503050406030204" pitchFamily="18" charset="0"/>
                        </a:rPr>
                        <m:t>=11.58</m:t>
                      </m:r>
                      <m:r>
                        <a:rPr lang="ko-KR" altLang="en-US" sz="15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ko-KR" sz="1500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a14:m>
                  <a:r>
                    <a:rPr lang="en-US" altLang="ko-KR" sz="1500" dirty="0"/>
                    <a:t> + </a:t>
                  </a:r>
                  <a14:m>
                    <m:oMath xmlns:m="http://schemas.openxmlformats.org/officeDocument/2006/math">
                      <m:r>
                        <a:rPr lang="en-US" altLang="ko-KR" sz="1500" i="1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1500" b="0" i="1" dirty="0" smtClean="0">
                          <a:latin typeface="Cambria Math" panose="02040503050406030204" pitchFamily="18" charset="0"/>
                        </a:rPr>
                        <m:t>3.39</m:t>
                      </m:r>
                      <m:r>
                        <a:rPr lang="en-US" altLang="ko-KR" sz="1500" i="1">
                          <a:latin typeface="Cambria Math" panose="02040503050406030204" pitchFamily="18" charset="0"/>
                        </a:rPr>
                        <m:t>𝑚𝑠</m:t>
                      </m:r>
                      <m:r>
                        <a:rPr lang="en-US" altLang="ko-KR" sz="1500" i="1">
                          <a:latin typeface="Cambria Math" panose="02040503050406030204" pitchFamily="18" charset="0"/>
                        </a:rPr>
                        <m:t>=24.97</m:t>
                      </m:r>
                      <m:r>
                        <a:rPr lang="ko-KR" altLang="en-US" sz="15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ko-KR" sz="1500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a14:m>
                  <a:endParaRPr lang="en-US" altLang="ko-KR" sz="1500" dirty="0"/>
                </a:p>
                <a:p>
                  <a:endParaRPr lang="en-US" altLang="ko-KR" sz="1000" dirty="0"/>
                </a:p>
                <a:p>
                  <a:r>
                    <a:rPr lang="en-US" altLang="ko-KR" sz="1500" dirty="0"/>
                    <a:t> </a:t>
                  </a:r>
                  <a14:m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𝑓𝑟𝑒𝑞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24.97</m:t>
                          </m:r>
                          <m:r>
                            <a:rPr lang="ko-KR" altLang="en-US" sz="1500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ko-KR" sz="1500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=40.05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𝐻𝑧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ko-KR" altLang="en-US" sz="1500" b="0" dirty="0"/>
                    <a:t>주파수 계산</a:t>
                  </a:r>
                  <a:endParaRPr lang="en-US" altLang="ko-KR" sz="1500" dirty="0"/>
                </a:p>
                <a:p>
                  <a:endParaRPr lang="en-US" altLang="ko-KR" sz="1500" dirty="0"/>
                </a:p>
                <a:p>
                  <a:pPr algn="ctr"/>
                  <a:r>
                    <a:rPr lang="en-US" altLang="ko-KR" sz="1500" dirty="0"/>
                    <a:t>&lt;</a:t>
                  </a:r>
                  <a:r>
                    <a:rPr lang="ko-KR" altLang="en-US" sz="1500" dirty="0"/>
                    <a:t>회로 구현 및 측정</a:t>
                  </a:r>
                  <a:r>
                    <a:rPr lang="en-US" altLang="ko-KR" sz="1500" dirty="0"/>
                    <a:t>&gt;</a:t>
                  </a:r>
                  <a:endParaRPr lang="en-US" altLang="ko-KR" sz="1500" b="0" dirty="0"/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5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1500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ko-KR" sz="15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ko-KR" sz="1500" i="1" dirty="0">
                          <a:latin typeface="Cambria Math" panose="02040503050406030204" pitchFamily="18" charset="0"/>
                        </a:rPr>
                        <m:t>50</m:t>
                      </m:r>
                      <m:r>
                        <m:rPr>
                          <m:nor/>
                        </m:rPr>
                        <a:rPr lang="en-US" altLang="ko-KR" sz="1500" i="1" dirty="0">
                          <a:latin typeface="Cambria Math" panose="02040503050406030204" pitchFamily="18" charset="0"/>
                        </a:rPr>
                        <m:t>k</m:t>
                      </m:r>
                      <m:r>
                        <m:rPr>
                          <m:nor/>
                        </m:rPr>
                        <a:rPr lang="el-GR" altLang="ko-KR" sz="1500" dirty="0"/>
                        <m:t> </m:t>
                      </m:r>
                      <m:r>
                        <m:rPr>
                          <m:nor/>
                        </m:rPr>
                        <a:rPr lang="el-GR" altLang="ko-KR" sz="1500" dirty="0"/>
                        <m:t>Ω</m:t>
                      </m:r>
                      <m:r>
                        <a:rPr lang="ko-KR" altLang="en-US" sz="1500" i="1" dirty="0" smtClean="0">
                          <a:latin typeface="Cambria Math" panose="02040503050406030204" pitchFamily="18" charset="0"/>
                        </a:rPr>
                        <m:t>일</m:t>
                      </m:r>
                    </m:oMath>
                  </a14:m>
                  <a:r>
                    <a:rPr lang="en-US" altLang="ko-KR" sz="1500" b="0" dirty="0"/>
                    <a:t> </a:t>
                  </a:r>
                  <a:r>
                    <a:rPr lang="ko-KR" altLang="en-US" sz="1500" b="0" dirty="0"/>
                    <a:t>때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500" i="1">
                              <a:latin typeface="Cambria Math" panose="02040503050406030204" pitchFamily="18" charset="0"/>
                            </a:rPr>
                            <m:t>𝑓𝑟𝑒𝑞</m:t>
                          </m:r>
                        </m:e>
                        <m:sub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altLang="ko-KR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5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𝟑𝟔</m:t>
                      </m:r>
                      <m:r>
                        <a:rPr lang="en-US" altLang="ko-KR" sz="1500" b="1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𝒌𝑯𝒛</m:t>
                      </m:r>
                    </m:oMath>
                  </a14:m>
                  <a:endParaRPr lang="en-US" altLang="ko-KR" sz="1500" b="1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74" name="TextBox 1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7655" y="25543434"/>
                  <a:ext cx="4324486" cy="4205062"/>
                </a:xfrm>
                <a:prstGeom prst="rect">
                  <a:avLst/>
                </a:prstGeom>
                <a:blipFill>
                  <a:blip r:embed="rId49"/>
                  <a:stretch>
                    <a:fillRect b="-43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5" name="직사각형 184"/>
          <p:cNvSpPr/>
          <p:nvPr/>
        </p:nvSpPr>
        <p:spPr>
          <a:xfrm>
            <a:off x="380507" y="24925752"/>
            <a:ext cx="43685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Result. 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초음파 센서 실제 측정 결과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6" name="그룹 185"/>
          <p:cNvGrpSpPr/>
          <p:nvPr/>
        </p:nvGrpSpPr>
        <p:grpSpPr>
          <a:xfrm>
            <a:off x="21744879" y="24674818"/>
            <a:ext cx="8584661" cy="5358181"/>
            <a:chOff x="17928457" y="25443111"/>
            <a:chExt cx="8891244" cy="3022419"/>
          </a:xfrm>
        </p:grpSpPr>
        <p:grpSp>
          <p:nvGrpSpPr>
            <p:cNvPr id="187" name="그룹 186"/>
            <p:cNvGrpSpPr/>
            <p:nvPr/>
          </p:nvGrpSpPr>
          <p:grpSpPr>
            <a:xfrm>
              <a:off x="17928457" y="25443111"/>
              <a:ext cx="8891244" cy="3022419"/>
              <a:chOff x="18053583" y="14620614"/>
              <a:chExt cx="7712496" cy="3022419"/>
            </a:xfrm>
          </p:grpSpPr>
          <p:sp>
            <p:nvSpPr>
              <p:cNvPr id="189" name="TextBox 188"/>
              <p:cNvSpPr txBox="1"/>
              <p:nvPr/>
            </p:nvSpPr>
            <p:spPr>
              <a:xfrm>
                <a:off x="21928961" y="16216815"/>
                <a:ext cx="3288835" cy="1822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n-US" altLang="ko-KR" sz="1500" dirty="0"/>
                  <a:t>Frequency (Calculation, </a:t>
                </a:r>
                <a:r>
                  <a:rPr lang="ko-KR" altLang="en-US" sz="1500" dirty="0">
                    <a:solidFill>
                      <a:srgbClr val="FF0000"/>
                    </a:solidFill>
                  </a:rPr>
                  <a:t>부품 공차</a:t>
                </a:r>
                <a:r>
                  <a:rPr lang="en-US" altLang="ko-KR" sz="1500" dirty="0">
                    <a:solidFill>
                      <a:srgbClr val="FF0000"/>
                    </a:solidFill>
                  </a:rPr>
                  <a:t> </a:t>
                </a:r>
                <a:r>
                  <a:rPr lang="ko-KR" altLang="en-US" sz="1500" dirty="0">
                    <a:solidFill>
                      <a:srgbClr val="FF0000"/>
                    </a:solidFill>
                  </a:rPr>
                  <a:t>적용</a:t>
                </a:r>
                <a:r>
                  <a:rPr lang="en-US" altLang="ko-KR" sz="1500" dirty="0"/>
                  <a:t>)</a:t>
                </a:r>
                <a:endParaRPr lang="ko-KR" altLang="en-US" sz="1500" dirty="0"/>
              </a:p>
            </p:txBody>
          </p:sp>
          <p:sp>
            <p:nvSpPr>
              <p:cNvPr id="190" name="직사각형 189"/>
              <p:cNvSpPr/>
              <p:nvPr/>
            </p:nvSpPr>
            <p:spPr>
              <a:xfrm>
                <a:off x="18053583" y="14620614"/>
                <a:ext cx="3861768" cy="1909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ko-KR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2. </a:t>
                </a:r>
                <a:r>
                  <a:rPr lang="ko-KR" alt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초음파 펄스 발진기</a:t>
                </a:r>
                <a:r>
                  <a:rPr lang="en-US" altLang="ko-KR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: 15Hz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1" name="TextBox 190"/>
                  <p:cNvSpPr txBox="1"/>
                  <p:nvPr/>
                </p:nvSpPr>
                <p:spPr>
                  <a:xfrm>
                    <a:off x="21910104" y="14984338"/>
                    <a:ext cx="3194940" cy="57291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5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5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15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a14:m>
                    <a:r>
                      <a:rPr lang="en-US" altLang="ko-KR" sz="1500" dirty="0"/>
                      <a:t>M</a:t>
                    </a:r>
                    <a:r>
                      <a:rPr lang="el-GR" altLang="ko-KR" sz="1500" dirty="0"/>
                      <a:t>Ω</a:t>
                    </a:r>
                    <a:r>
                      <a:rPr lang="en-US" altLang="ko-KR" sz="1500" dirty="0"/>
                      <a:t> (Resistor) </a:t>
                    </a:r>
                    <a:r>
                      <a:rPr lang="en-US" altLang="ko-KR" sz="1500" dirty="0">
                        <a:sym typeface="Wingdings" panose="05000000000000000000" pitchFamily="2" charset="2"/>
                      </a:rPr>
                      <a:t> </a:t>
                    </a:r>
                    <a:r>
                      <a:rPr lang="en-US" altLang="ko-KR" sz="1500" b="1" dirty="0">
                        <a:solidFill>
                          <a:srgbClr val="0070C0"/>
                        </a:solidFill>
                        <a:sym typeface="Wingdings" panose="05000000000000000000" pitchFamily="2" charset="2"/>
                      </a:rPr>
                      <a:t>1.9M</a:t>
                    </a:r>
                    <a:r>
                      <a:rPr lang="el-GR" altLang="ko-KR" sz="1500" b="1" dirty="0">
                        <a:solidFill>
                          <a:srgbClr val="0070C0"/>
                        </a:solidFill>
                      </a:rPr>
                      <a:t>Ω</a:t>
                    </a:r>
                    <a:r>
                      <a:rPr lang="en-US" altLang="ko-KR" sz="1500" b="1" dirty="0">
                        <a:solidFill>
                          <a:srgbClr val="0070C0"/>
                        </a:solidFill>
                        <a:sym typeface="Wingdings" panose="05000000000000000000" pitchFamily="2" charset="2"/>
                      </a:rPr>
                      <a:t> (</a:t>
                    </a:r>
                    <a:r>
                      <a:rPr lang="ko-KR" altLang="en-US" sz="1500" b="1" dirty="0">
                        <a:solidFill>
                          <a:srgbClr val="0070C0"/>
                        </a:solidFill>
                        <a:sym typeface="Wingdings" panose="05000000000000000000" pitchFamily="2" charset="2"/>
                      </a:rPr>
                      <a:t>측정 값</a:t>
                    </a:r>
                    <a:r>
                      <a:rPr lang="en-US" altLang="ko-KR" sz="1500" b="1" dirty="0">
                        <a:solidFill>
                          <a:srgbClr val="0070C0"/>
                        </a:solidFill>
                        <a:sym typeface="Wingdings" panose="05000000000000000000" pitchFamily="2" charset="2"/>
                      </a:rPr>
                      <a:t>)</a:t>
                    </a:r>
                    <a:endParaRPr lang="en-US" altLang="ko-KR" sz="1500" b="1" dirty="0">
                      <a:solidFill>
                        <a:srgbClr val="0070C0"/>
                      </a:solidFill>
                    </a:endParaRPr>
                  </a:p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5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15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=8.2</m:t>
                        </m:r>
                        <m:r>
                          <m:rPr>
                            <m:nor/>
                          </m:rPr>
                          <a:rPr lang="en-US" altLang="ko-KR" sz="1500" dirty="0"/>
                          <m:t>k</m:t>
                        </m:r>
                      </m:oMath>
                    </a14:m>
                    <a:r>
                      <a:rPr lang="el-GR" altLang="ko-KR" sz="1500" dirty="0"/>
                      <a:t>Ω</a:t>
                    </a:r>
                    <a:r>
                      <a:rPr lang="en-US" altLang="ko-KR" sz="1500" dirty="0"/>
                      <a:t> (Resistor) </a:t>
                    </a:r>
                    <a:r>
                      <a:rPr lang="en-US" altLang="ko-KR" sz="1500" dirty="0">
                        <a:sym typeface="Wingdings" panose="05000000000000000000" pitchFamily="2" charset="2"/>
                      </a:rPr>
                      <a:t> </a:t>
                    </a:r>
                    <a:r>
                      <a:rPr lang="en-US" altLang="ko-KR" sz="1500" b="1" dirty="0">
                        <a:solidFill>
                          <a:srgbClr val="197EC6"/>
                        </a:solidFill>
                        <a:sym typeface="Wingdings" panose="05000000000000000000" pitchFamily="2" charset="2"/>
                      </a:rPr>
                      <a:t>8.0</a:t>
                    </a:r>
                    <a:r>
                      <a:rPr lang="en-US" altLang="ko-KR" sz="1500" b="1" dirty="0">
                        <a:solidFill>
                          <a:srgbClr val="197EC6"/>
                        </a:solidFill>
                      </a:rPr>
                      <a:t>k</a:t>
                    </a:r>
                    <a:r>
                      <a:rPr lang="el-GR" altLang="ko-KR" sz="1500" b="1" dirty="0">
                        <a:solidFill>
                          <a:srgbClr val="197EC6"/>
                        </a:solidFill>
                      </a:rPr>
                      <a:t>Ω</a:t>
                    </a:r>
                    <a:r>
                      <a:rPr lang="en-US" altLang="ko-KR" sz="1500" b="1" dirty="0">
                        <a:solidFill>
                          <a:srgbClr val="197EC6"/>
                        </a:solidFill>
                      </a:rPr>
                      <a:t> (</a:t>
                    </a:r>
                    <a:r>
                      <a:rPr lang="ko-KR" altLang="en-US" sz="1500" b="1" dirty="0">
                        <a:solidFill>
                          <a:srgbClr val="197EC6"/>
                        </a:solidFill>
                      </a:rPr>
                      <a:t>측정 값</a:t>
                    </a:r>
                    <a:r>
                      <a:rPr lang="en-US" altLang="ko-KR" sz="1500" b="1" dirty="0">
                        <a:solidFill>
                          <a:srgbClr val="197EC6"/>
                        </a:solidFill>
                      </a:rPr>
                      <a:t>)</a:t>
                    </a:r>
                  </a:p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5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sz="15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0.047</m:t>
                        </m:r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𝑢𝐹</m:t>
                        </m:r>
                      </m:oMath>
                    </a14:m>
                    <a:r>
                      <a:rPr lang="en-US" altLang="ko-KR" sz="1500" dirty="0"/>
                      <a:t> </a:t>
                    </a:r>
                    <a:endParaRPr lang="ko-KR" altLang="en-US" sz="1500" dirty="0"/>
                  </a:p>
                  <a:p>
                    <a:r>
                      <a:rPr lang="en-US" altLang="ko-KR" sz="1500" dirty="0"/>
                      <a:t> </a:t>
                    </a:r>
                    <a:endParaRPr lang="ko-KR" altLang="en-US" sz="1500" dirty="0"/>
                  </a:p>
                </p:txBody>
              </p:sp>
            </mc:Choice>
            <mc:Fallback xmlns="">
              <p:sp>
                <p:nvSpPr>
                  <p:cNvPr id="191" name="TextBox 19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910104" y="14984338"/>
                    <a:ext cx="3194940" cy="572911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 t="-1796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2" name="TextBox 191"/>
                  <p:cNvSpPr txBox="1"/>
                  <p:nvPr/>
                </p:nvSpPr>
                <p:spPr>
                  <a:xfrm>
                    <a:off x="21994644" y="15690926"/>
                    <a:ext cx="3310835" cy="46634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sz="15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1.38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altLang="ko-KR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500" b="0" i="1" smtClean="0">
                                      <a:latin typeface="Cambria Math" panose="02040503050406030204" pitchFamily="18" charset="0"/>
                                    </a:rPr>
                                    <m:t>1.9</m:t>
                                  </m:r>
                                  <m:r>
                                    <a:rPr lang="en-US" altLang="ko-KR" sz="15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en-US" altLang="ko-KR" sz="1500" b="0" i="1" smtClean="0">
                                      <a:latin typeface="Cambria Math" panose="02040503050406030204" pitchFamily="18" charset="0"/>
                                    </a:rPr>
                                    <m:t>+2×8.0</m:t>
                                  </m:r>
                                  <m:r>
                                    <a:rPr lang="en-US" altLang="ko-KR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×0.047</m:t>
                              </m:r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1500" b="0" i="0" smtClean="0">
                              <a:latin typeface="Cambria Math" panose="02040503050406030204" pitchFamily="18" charset="0"/>
                            </a:rPr>
                            <m:t>15.32</m:t>
                          </m:r>
                          <m:r>
                            <m:rPr>
                              <m:sty m:val="p"/>
                            </m:rPr>
                            <a:rPr lang="en-US" altLang="ko-KR" sz="1500" b="0" i="0" smtClean="0">
                              <a:latin typeface="Cambria Math" panose="02040503050406030204" pitchFamily="18" charset="0"/>
                            </a:rPr>
                            <m:t>Hz</m:t>
                          </m:r>
                        </m:oMath>
                      </m:oMathPara>
                    </a14:m>
                    <a:endParaRPr lang="ko-KR" altLang="en-US" sz="1500" dirty="0"/>
                  </a:p>
                </p:txBody>
              </p:sp>
            </mc:Choice>
            <mc:Fallback xmlns="">
              <p:sp>
                <p:nvSpPr>
                  <p:cNvPr id="192" name="TextBox 1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994644" y="15690926"/>
                    <a:ext cx="3310835" cy="466346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 l="-1490" t="-735" r="-66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3" name="TextBox 192"/>
                  <p:cNvSpPr txBox="1"/>
                  <p:nvPr/>
                </p:nvSpPr>
                <p:spPr>
                  <a:xfrm>
                    <a:off x="21999693" y="16593481"/>
                    <a:ext cx="3364120" cy="46634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ko-KR" sz="15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</a:rPr>
                                <m:t>1.38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altLang="ko-KR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500" i="1">
                                      <a:latin typeface="Cambria Math" panose="02040503050406030204" pitchFamily="18" charset="0"/>
                                    </a:rPr>
                                    <m:t>1.9</m:t>
                                  </m:r>
                                  <m:r>
                                    <a:rPr lang="en-US" altLang="ko-KR" sz="150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en-US" altLang="ko-KR" sz="1500" i="1">
                                      <a:latin typeface="Cambria Math" panose="02040503050406030204" pitchFamily="18" charset="0"/>
                                    </a:rPr>
                                    <m:t>+2×8.0</m:t>
                                  </m:r>
                                  <m:r>
                                    <a:rPr lang="en-US" altLang="ko-KR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×0.0</m:t>
                              </m:r>
                              <m:r>
                                <a:rPr lang="en-US" altLang="ko-KR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45</m:t>
                              </m:r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den>
                          </m:f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15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16.01</m:t>
                          </m:r>
                          <m:r>
                            <m:rPr>
                              <m:sty m:val="p"/>
                            </m:rPr>
                            <a:rPr lang="en-US" altLang="ko-KR" sz="15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kHz</m:t>
                          </m:r>
                        </m:oMath>
                      </m:oMathPara>
                    </a14:m>
                    <a:endParaRPr lang="ko-KR" altLang="en-US" sz="15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3" name="TextBox 19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999693" y="16593481"/>
                    <a:ext cx="3364120" cy="466346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 l="-1466" r="-65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4" name="TextBox 193"/>
              <p:cNvSpPr txBox="1"/>
              <p:nvPr/>
            </p:nvSpPr>
            <p:spPr>
              <a:xfrm>
                <a:off x="23570944" y="16973845"/>
                <a:ext cx="2195135" cy="1822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dirty="0"/>
                  <a:t>(</a:t>
                </a:r>
                <a:r>
                  <a:rPr lang="ko-KR" altLang="en-US" sz="1500" dirty="0"/>
                  <a:t>커패시터 공차 </a:t>
                </a:r>
                <a:r>
                  <a:rPr lang="en-US" altLang="ko-KR" sz="1500" dirty="0"/>
                  <a:t>-</a:t>
                </a:r>
                <a:r>
                  <a:rPr lang="en-US" altLang="ko-KR" sz="1500" b="1" dirty="0">
                    <a:solidFill>
                      <a:srgbClr val="C00000"/>
                    </a:solidFill>
                  </a:rPr>
                  <a:t>5% </a:t>
                </a:r>
                <a:r>
                  <a:rPr lang="ko-KR" altLang="en-US" sz="1500" b="1" dirty="0">
                    <a:solidFill>
                      <a:srgbClr val="C00000"/>
                    </a:solidFill>
                  </a:rPr>
                  <a:t>적용</a:t>
                </a:r>
                <a:r>
                  <a:rPr lang="en-US" altLang="ko-KR" sz="1500" dirty="0"/>
                  <a:t>)</a:t>
                </a:r>
                <a:endParaRPr lang="ko-KR" altLang="en-US" sz="1500" dirty="0"/>
              </a:p>
            </p:txBody>
          </p:sp>
          <p:sp>
            <p:nvSpPr>
              <p:cNvPr id="195" name="TextBox 194"/>
              <p:cNvSpPr txBox="1"/>
              <p:nvPr/>
            </p:nvSpPr>
            <p:spPr>
              <a:xfrm>
                <a:off x="21925290" y="17330536"/>
                <a:ext cx="2749772" cy="312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n-US" altLang="ko-KR" sz="1500" dirty="0"/>
                  <a:t>Frequency (Measurement) : </a:t>
                </a:r>
                <a:r>
                  <a:rPr lang="en-US" altLang="ko-KR" sz="1500" b="1" dirty="0">
                    <a:solidFill>
                      <a:schemeClr val="accent1"/>
                    </a:solidFill>
                  </a:rPr>
                  <a:t>15.50Hz</a:t>
                </a:r>
                <a:endParaRPr lang="ko-KR" altLang="en-US" sz="1500" b="1" dirty="0">
                  <a:solidFill>
                    <a:schemeClr val="accent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TextBox 187"/>
                <p:cNvSpPr txBox="1"/>
                <p:nvPr/>
              </p:nvSpPr>
              <p:spPr>
                <a:xfrm>
                  <a:off x="17935430" y="25839405"/>
                  <a:ext cx="4324486" cy="23982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5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5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sz="15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=0.724∗</m:t>
                        </m:r>
                        <m:sSub>
                          <m:sSubPr>
                            <m:ctrlPr>
                              <a:rPr lang="en-US" altLang="ko-KR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5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15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altLang="ko-KR" sz="1500" dirty="0"/>
                </a:p>
                <a:p>
                  <a14:m>
                    <m:oMath xmlns:m="http://schemas.openxmlformats.org/officeDocument/2006/math">
                      <m:r>
                        <a:rPr lang="en-US" altLang="ko-KR" sz="1500" i="1">
                          <a:latin typeface="Cambria Math" panose="02040503050406030204" pitchFamily="18" charset="0"/>
                        </a:rPr>
                        <m:t>      =0.724∗</m:t>
                      </m:r>
                      <m:d>
                        <m:dPr>
                          <m:ctrlPr>
                            <a:rPr lang="en-US" altLang="ko-KR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500" i="1">
                              <a:latin typeface="Cambria Math" panose="02040503050406030204" pitchFamily="18" charset="0"/>
                            </a:rPr>
                            <m:t>8.2</m:t>
                          </m:r>
                          <m:r>
                            <a:rPr lang="en-US" altLang="ko-KR" sz="15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r>
                        <a:rPr lang="en-US" altLang="ko-KR" sz="1500" i="1">
                          <a:latin typeface="Cambria Math" panose="02040503050406030204" pitchFamily="18" charset="0"/>
                        </a:rPr>
                        <m:t>∗47</m:t>
                      </m:r>
                      <m:r>
                        <a:rPr lang="en-US" altLang="ko-KR" sz="1500" i="1">
                          <a:latin typeface="Cambria Math" panose="02040503050406030204" pitchFamily="18" charset="0"/>
                        </a:rPr>
                        <m:t>𝑛</m:t>
                      </m:r>
                    </m:oMath>
                  </a14:m>
                  <a:r>
                    <a:rPr lang="en-US" altLang="ko-KR" sz="1500" dirty="0"/>
                    <a:t> </a:t>
                  </a:r>
                  <a14:m>
                    <m:oMath xmlns:m="http://schemas.openxmlformats.org/officeDocument/2006/math">
                      <m:r>
                        <a:rPr lang="en-US" altLang="ko-KR" sz="1500" i="1">
                          <a:latin typeface="Cambria Math" panose="02040503050406030204" pitchFamily="18" charset="0"/>
                        </a:rPr>
                        <m:t>=0.279</m:t>
                      </m:r>
                      <m:r>
                        <m:rPr>
                          <m:sty m:val="p"/>
                        </m:rPr>
                        <a:rPr lang="en-US" altLang="ko-KR" sz="1500" i="1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altLang="ko-KR" sz="1500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a14:m>
                  <a:endParaRPr lang="en-US" altLang="ko-KR" sz="1500" dirty="0"/>
                </a:p>
                <a:p>
                  <a:endParaRPr lang="en-US" altLang="ko-KR" sz="1500" dirty="0"/>
                </a:p>
                <a:p>
                  <a:endParaRPr lang="en-US" altLang="ko-KR" sz="15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5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ko-KR" sz="15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=0.724∗</m:t>
                        </m:r>
                        <m:sSub>
                          <m:sSubPr>
                            <m:ctrlPr>
                              <a:rPr lang="en-US" altLang="ko-KR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5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15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15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5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15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)∗</m:t>
                        </m:r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altLang="ko-KR" sz="15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      </m:t>
                        </m:r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=0.724∗</m:t>
                        </m:r>
                        <m:d>
                          <m:dPr>
                            <m:ctrlPr>
                              <a:rPr lang="en-US" altLang="ko-KR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5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sz="15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altLang="ko-KR" sz="1500" i="1">
                                <a:latin typeface="Cambria Math" panose="02040503050406030204" pitchFamily="18" charset="0"/>
                              </a:rPr>
                              <m:t>+8.2</m:t>
                            </m:r>
                            <m:r>
                              <a:rPr lang="en-US" altLang="ko-KR" sz="15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∗47</m:t>
                        </m:r>
                        <m:r>
                          <a:rPr lang="en-US" altLang="ko-KR" sz="150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=68.34</m:t>
                        </m:r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𝑚𝑠</m:t>
                        </m:r>
                      </m:oMath>
                    </m:oMathPara>
                  </a14:m>
                  <a:endParaRPr lang="en-US" altLang="ko-KR" sz="1500" dirty="0"/>
                </a:p>
                <a:p>
                  <a:endParaRPr lang="en-US" altLang="ko-KR" sz="1500" dirty="0"/>
                </a:p>
                <a:p>
                  <a:endParaRPr lang="en-US" altLang="ko-KR" sz="1500" dirty="0"/>
                </a:p>
                <a:p>
                  <a:r>
                    <a:rPr lang="en-US" altLang="ko-KR" sz="1500" dirty="0"/>
                    <a:t> </a:t>
                  </a:r>
                  <a14:m>
                    <m:oMath xmlns:m="http://schemas.openxmlformats.org/officeDocument/2006/math">
                      <m:r>
                        <a:rPr lang="en-US" altLang="ko-KR" sz="15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ko-KR" sz="1500" i="1">
                          <a:latin typeface="Cambria Math" panose="02040503050406030204" pitchFamily="18" charset="0"/>
                        </a:rPr>
                        <m:t>=0.279</m:t>
                      </m:r>
                      <m:r>
                        <m:rPr>
                          <m:sty m:val="p"/>
                        </m:rPr>
                        <a:rPr lang="en-US" altLang="ko-KR" sz="1500" i="1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altLang="ko-KR" sz="1500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a14:m>
                  <a:r>
                    <a:rPr lang="en-US" altLang="ko-KR" sz="1500" dirty="0"/>
                    <a:t> + </a:t>
                  </a:r>
                  <a14:m>
                    <m:oMath xmlns:m="http://schemas.openxmlformats.org/officeDocument/2006/math">
                      <m:r>
                        <a:rPr lang="en-US" altLang="ko-KR" sz="1500" i="1">
                          <a:latin typeface="Cambria Math" panose="02040503050406030204" pitchFamily="18" charset="0"/>
                        </a:rPr>
                        <m:t>68.34</m:t>
                      </m:r>
                      <m:r>
                        <a:rPr lang="en-US" altLang="ko-KR" sz="1500" i="1">
                          <a:latin typeface="Cambria Math" panose="02040503050406030204" pitchFamily="18" charset="0"/>
                        </a:rPr>
                        <m:t>𝑚𝑠</m:t>
                      </m:r>
                      <m:r>
                        <a:rPr lang="en-US" altLang="ko-KR" sz="1500" i="1">
                          <a:latin typeface="Cambria Math" panose="02040503050406030204" pitchFamily="18" charset="0"/>
                        </a:rPr>
                        <m:t>=68.62</m:t>
                      </m:r>
                      <m:r>
                        <a:rPr lang="en-US" altLang="ko-KR" sz="1500" i="1">
                          <a:latin typeface="Cambria Math" panose="02040503050406030204" pitchFamily="18" charset="0"/>
                        </a:rPr>
                        <m:t>𝑚𝑠</m:t>
                      </m:r>
                    </m:oMath>
                  </a14:m>
                  <a:endParaRPr lang="en-US" altLang="ko-KR" sz="1500" dirty="0"/>
                </a:p>
                <a:p>
                  <a:endParaRPr lang="en-US" altLang="ko-KR" sz="1500" dirty="0"/>
                </a:p>
                <a:p>
                  <a:endParaRPr lang="en-US" altLang="ko-KR" sz="1500" dirty="0"/>
                </a:p>
                <a:p>
                  <a:r>
                    <a:rPr lang="en-US" altLang="ko-KR" sz="1500" dirty="0"/>
                    <a:t> </a:t>
                  </a:r>
                  <a14:m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𝑓𝑟𝑒𝑞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500" i="1">
                              <a:latin typeface="Cambria Math" panose="02040503050406030204" pitchFamily="18" charset="0"/>
                            </a:rPr>
                            <m:t>68.62</m:t>
                          </m:r>
                          <m:r>
                            <a:rPr lang="en-US" altLang="ko-KR" sz="1500" i="1">
                              <a:latin typeface="Cambria Math" panose="02040503050406030204" pitchFamily="18" charset="0"/>
                            </a:rPr>
                            <m:t>𝑚𝑠</m:t>
                          </m:r>
                        </m:den>
                      </m:f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altLang="ko-KR" sz="1500" i="1">
                          <a:latin typeface="Cambria Math" panose="02040503050406030204" pitchFamily="18" charset="0"/>
                        </a:rPr>
                        <m:t>4.6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𝐻𝑧</m:t>
                      </m:r>
                    </m:oMath>
                  </a14:m>
                  <a:endParaRPr lang="en-US" altLang="ko-KR" sz="1500" dirty="0"/>
                </a:p>
                <a:p>
                  <a:endParaRPr lang="en-US" altLang="ko-KR" sz="1500" dirty="0"/>
                </a:p>
                <a:p>
                  <a:endParaRPr lang="en-US" altLang="ko-KR" sz="1500" dirty="0"/>
                </a:p>
                <a:p>
                  <a:pPr marL="285750" indent="-285750">
                    <a:buFont typeface="Wingdings" panose="05000000000000000000" pitchFamily="2" charset="2"/>
                    <a:buChar char="v"/>
                  </a:pPr>
                  <a14:m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1500" i="1">
                          <a:latin typeface="Cambria Math" panose="02040503050406030204" pitchFamily="18" charset="0"/>
                        </a:rPr>
                        <m:t>4.</m:t>
                      </m:r>
                      <m:r>
                        <a:rPr lang="en-US" altLang="ko-KR" sz="150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𝐻𝑧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,  99.59%</m:t>
                      </m:r>
                      <m:d>
                        <m:d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𝑑𝑢𝑡𝑦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𝑐𝑦𝑐𝑙𝑒</m:t>
                          </m:r>
                        </m:e>
                      </m:d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500" i="1">
                          <a:latin typeface="Cambria Math" panose="02040503050406030204" pitchFamily="18" charset="0"/>
                        </a:rPr>
                        <m:t>신</m:t>
                      </m:r>
                    </m:oMath>
                  </a14:m>
                  <a:r>
                    <a:rPr lang="ko-KR" altLang="en-US" sz="1500" dirty="0"/>
                    <a:t>호 생성 계산</a:t>
                  </a:r>
                  <a:endParaRPr lang="en-US" altLang="ko-KR" sz="1500" dirty="0"/>
                </a:p>
                <a:p>
                  <a:pPr marL="285750" indent="-285750">
                    <a:buFont typeface="Wingdings" panose="05000000000000000000" pitchFamily="2" charset="2"/>
                    <a:buChar char="v"/>
                  </a:pPr>
                  <a:endParaRPr lang="en-US" altLang="ko-KR" sz="1500" dirty="0"/>
                </a:p>
                <a:p>
                  <a:endParaRPr lang="en-US" altLang="ko-KR" sz="1500" dirty="0"/>
                </a:p>
                <a:p>
                  <a:pPr marL="285750" indent="-285750">
                    <a:buFont typeface="Wingdings" panose="05000000000000000000" pitchFamily="2" charset="2"/>
                    <a:buChar char="v"/>
                  </a:pPr>
                  <a:r>
                    <a:rPr lang="en-US" altLang="ko-KR" sz="1500" dirty="0"/>
                    <a:t>4584 IC</a:t>
                  </a:r>
                  <a:r>
                    <a:rPr lang="ko-KR" altLang="en-US" sz="1500" dirty="0"/>
                    <a:t>로 출력 반전 후 응용</a:t>
                  </a:r>
                  <a:endParaRPr lang="en-US" altLang="ko-KR" sz="1500" dirty="0"/>
                </a:p>
              </p:txBody>
            </p:sp>
          </mc:Choice>
          <mc:Fallback xmlns="">
            <p:sp>
              <p:nvSpPr>
                <p:cNvPr id="188" name="TextBox 1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35430" y="25839405"/>
                  <a:ext cx="4324486" cy="2398267"/>
                </a:xfrm>
                <a:prstGeom prst="rect">
                  <a:avLst/>
                </a:prstGeom>
                <a:blipFill>
                  <a:blip r:embed="rId53"/>
                  <a:stretch>
                    <a:fillRect l="-438" b="-71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96" name="그림 19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39" y="34893042"/>
            <a:ext cx="2833295" cy="2144514"/>
          </a:xfrm>
          <a:prstGeom prst="rect">
            <a:avLst/>
          </a:prstGeom>
        </p:spPr>
      </p:pic>
      <p:sp>
        <p:nvSpPr>
          <p:cNvPr id="197" name="직사각형 196"/>
          <p:cNvSpPr/>
          <p:nvPr/>
        </p:nvSpPr>
        <p:spPr>
          <a:xfrm>
            <a:off x="701774" y="37162205"/>
            <a:ext cx="26180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&lt;Fig 21. 10x10 </a:t>
            </a:r>
            <a:r>
              <a:rPr lang="ko-KR" altLang="en-US" sz="1200" b="1" dirty="0"/>
              <a:t>증폭 시 수신부 파형</a:t>
            </a:r>
            <a:r>
              <a:rPr lang="en-US" altLang="ko-KR" sz="1200" b="1" dirty="0"/>
              <a:t>&gt; </a:t>
            </a:r>
            <a:endParaRPr lang="ko-KR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직사각형 54"/>
              <p:cNvSpPr/>
              <p:nvPr/>
            </p:nvSpPr>
            <p:spPr>
              <a:xfrm>
                <a:off x="3958904" y="31501257"/>
                <a:ext cx="5941522" cy="68018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n-US" altLang="ko-KR" sz="1500" dirty="0"/>
                  <a:t>RC4558 GBW = 3MHz</a:t>
                </a:r>
              </a:p>
              <a:p>
                <a:endParaRPr lang="en-US" altLang="ko-KR" sz="1500" dirty="0"/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ko-KR" altLang="en-US" sz="1500" dirty="0"/>
                  <a:t>초음파 신호 내 </a:t>
                </a:r>
                <a:r>
                  <a:rPr lang="en-US" altLang="ko-KR" sz="1500" dirty="0"/>
                  <a:t>40kHz </a:t>
                </a:r>
                <a:r>
                  <a:rPr lang="ko-KR" altLang="en-US" sz="1500" dirty="0"/>
                  <a:t>성분 존재</a:t>
                </a:r>
                <a:r>
                  <a:rPr lang="en-US" altLang="ko-KR" sz="1500" dirty="0"/>
                  <a:t>,</a:t>
                </a:r>
              </a:p>
              <a:p>
                <a:r>
                  <a:rPr lang="en-US" altLang="ko-KR" sz="1500" dirty="0"/>
                  <a:t>	</a:t>
                </a:r>
                <a:r>
                  <a:rPr lang="en-US" altLang="ko-KR" sz="1500" b="1" dirty="0"/>
                  <a:t>3MEGHz = 40kHz x Av</a:t>
                </a:r>
              </a:p>
              <a:p>
                <a:r>
                  <a:rPr lang="en-US" altLang="ko-KR" sz="15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b="1" i="1" smtClean="0">
                            <a:latin typeface="Cambria Math" panose="02040503050406030204" pitchFamily="18" charset="0"/>
                          </a:rPr>
                          <m:t>𝑨𝒗</m:t>
                        </m:r>
                      </m:e>
                      <m:sub>
                        <m:r>
                          <a:rPr lang="en-US" altLang="ko-KR" sz="1500" b="1" i="1" smtClean="0">
                            <a:latin typeface="Cambria Math" panose="02040503050406030204" pitchFamily="18" charset="0"/>
                          </a:rPr>
                          <m:t>𝒎𝒂𝒙</m:t>
                        </m:r>
                      </m:sub>
                    </m:sSub>
                    <m:r>
                      <a:rPr lang="en-US" altLang="ko-KR" sz="15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500" b="1" i="1" smtClean="0">
                        <a:latin typeface="Cambria Math" panose="02040503050406030204" pitchFamily="18" charset="0"/>
                      </a:rPr>
                      <m:t>𝟕𝟓</m:t>
                    </m:r>
                    <m:r>
                      <a:rPr lang="en-US" altLang="ko-KR" sz="15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sz="1500" b="1" dirty="0"/>
              </a:p>
              <a:p>
                <a:r>
                  <a:rPr lang="en-US" altLang="ko-KR" sz="1500" b="1" dirty="0"/>
                  <a:t>&lt;100X1 Amp&gt;</a:t>
                </a: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n-US" altLang="ko-KR" sz="1500" dirty="0"/>
                  <a:t>Simulation</a:t>
                </a:r>
              </a:p>
              <a:p>
                <a:r>
                  <a:rPr lang="en-US" altLang="ko-KR" sz="1500" dirty="0"/>
                  <a:t>	Vpp(RX) =18.5 mV, Vpp(OUT) =1.295 V</a:t>
                </a:r>
              </a:p>
              <a:p>
                <a:r>
                  <a:rPr lang="en-US" altLang="ko-KR" sz="1500" dirty="0"/>
                  <a:t>	 </a:t>
                </a:r>
                <a14:m>
                  <m:oMath xmlns:m="http://schemas.openxmlformats.org/officeDocument/2006/math"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𝐴𝑣</m:t>
                    </m:r>
                    <m:r>
                      <a:rPr lang="en-US" altLang="ko-KR" sz="1500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70.07</m:t>
                    </m:r>
                  </m:oMath>
                </a14:m>
                <a:endParaRPr lang="en-US" altLang="ko-KR" sz="1500" dirty="0"/>
              </a:p>
              <a:p>
                <a:endParaRPr lang="en-US" altLang="ko-KR" sz="1500" dirty="0"/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ko-KR" altLang="en-US" sz="1500" dirty="0"/>
                  <a:t>측정 결과</a:t>
                </a:r>
                <a:endParaRPr lang="en-US" altLang="ko-KR" sz="1500" dirty="0"/>
              </a:p>
              <a:p>
                <a:r>
                  <a:rPr lang="en-US" altLang="ko-KR" sz="1500" dirty="0"/>
                  <a:t>	Vpp(RX) = 368 mV, Vpp(OUT) =2.04 V</a:t>
                </a:r>
              </a:p>
              <a:p>
                <a:r>
                  <a:rPr lang="en-US" altLang="ko-KR" sz="1500" dirty="0"/>
                  <a:t>	 </a:t>
                </a:r>
                <a14:m>
                  <m:oMath xmlns:m="http://schemas.openxmlformats.org/officeDocument/2006/math">
                    <m:r>
                      <a:rPr lang="en-US" altLang="ko-KR" sz="15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𝑨𝒗</m:t>
                    </m:r>
                    <m:r>
                      <a:rPr lang="en-US" altLang="ko-KR" sz="1500" b="1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5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altLang="ko-KR" sz="15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sz="15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𝟓𝟒</m:t>
                    </m:r>
                  </m:oMath>
                </a14:m>
                <a:endParaRPr lang="en-US" altLang="ko-KR" sz="1500" b="1" dirty="0">
                  <a:solidFill>
                    <a:schemeClr val="accent1"/>
                  </a:solidFill>
                </a:endParaRPr>
              </a:p>
              <a:p>
                <a:endParaRPr lang="en-US" altLang="ko-KR" sz="1500" dirty="0"/>
              </a:p>
              <a:p>
                <a:pPr lvl="3"/>
                <a:r>
                  <a:rPr lang="en-US" altLang="ko-KR" sz="1500" dirty="0">
                    <a:sym typeface="Wingdings" panose="05000000000000000000" pitchFamily="2" charset="2"/>
                  </a:rPr>
                  <a:t> </a:t>
                </a:r>
                <a:r>
                  <a:rPr lang="en-US" altLang="ko-KR" sz="1500" b="1" dirty="0">
                    <a:sym typeface="Wingdings" panose="05000000000000000000" pitchFamily="2" charset="2"/>
                  </a:rPr>
                  <a:t>100</a:t>
                </a:r>
                <a:r>
                  <a:rPr lang="ko-KR" altLang="en-US" sz="1500" b="1" dirty="0">
                    <a:sym typeface="Wingdings" panose="05000000000000000000" pitchFamily="2" charset="2"/>
                  </a:rPr>
                  <a:t>배 증폭을 위한 소자 교체</a:t>
                </a:r>
                <a:endParaRPr lang="en-US" altLang="ko-KR" sz="1500" b="1" dirty="0"/>
              </a:p>
              <a:p>
                <a:pPr lvl="3"/>
                <a:r>
                  <a:rPr lang="en-US" altLang="ko-KR" sz="15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ko-KR" sz="1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5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altLang="ko-KR" sz="1500" b="1" dirty="0">
                    <a:solidFill>
                      <a:srgbClr val="FF0000"/>
                    </a:solidFill>
                  </a:rPr>
                  <a:t>k</a:t>
                </a:r>
                <a:r>
                  <a:rPr lang="el-GR" altLang="ko-KR" sz="1500" b="1" dirty="0">
                    <a:solidFill>
                      <a:srgbClr val="FF0000"/>
                    </a:solidFill>
                  </a:rPr>
                  <a:t>Ω</a:t>
                </a:r>
                <a:r>
                  <a:rPr lang="en-US" altLang="ko-KR" sz="1500" b="1" dirty="0"/>
                  <a:t> </a:t>
                </a:r>
              </a:p>
              <a:p>
                <a:pPr lvl="3"/>
                <a:r>
                  <a:rPr lang="en-US" altLang="ko-KR" sz="15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sz="15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ko-KR" sz="1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5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ko-KR" sz="15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𝟎𝟎</m:t>
                    </m:r>
                  </m:oMath>
                </a14:m>
                <a:r>
                  <a:rPr lang="en-US" altLang="ko-KR" sz="1500" b="1" dirty="0">
                    <a:solidFill>
                      <a:srgbClr val="FF0000"/>
                    </a:solidFill>
                  </a:rPr>
                  <a:t>k</a:t>
                </a:r>
                <a:r>
                  <a:rPr lang="el-GR" altLang="ko-KR" sz="1500" b="1" dirty="0">
                    <a:solidFill>
                      <a:srgbClr val="FF0000"/>
                    </a:solidFill>
                  </a:rPr>
                  <a:t>Ω</a:t>
                </a:r>
                <a:endParaRPr lang="en-US" altLang="ko-KR" sz="1500" b="1" dirty="0"/>
              </a:p>
              <a:p>
                <a:r>
                  <a:rPr lang="en-US" altLang="ko-KR" sz="1500" b="1" dirty="0"/>
                  <a:t>&lt;10X10 Amp&gt;</a:t>
                </a: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n-US" altLang="ko-KR" sz="1500" dirty="0"/>
                  <a:t>Simulation</a:t>
                </a:r>
              </a:p>
              <a:p>
                <a:r>
                  <a:rPr lang="en-US" altLang="ko-KR" sz="1500" dirty="0"/>
                  <a:t>	Vpp(RX) =19.121 mV, </a:t>
                </a:r>
              </a:p>
              <a:p>
                <a:r>
                  <a:rPr lang="en-US" altLang="ko-KR" sz="1500" dirty="0"/>
                  <a:t>	Vpp(1</a:t>
                </a:r>
                <a:r>
                  <a:rPr lang="ko-KR" altLang="en-US" sz="1500" dirty="0"/>
                  <a:t>차 </a:t>
                </a:r>
                <a:r>
                  <a:rPr lang="en-US" altLang="ko-KR" sz="1500" dirty="0"/>
                  <a:t>OUT) =178.731 mV, </a:t>
                </a:r>
              </a:p>
              <a:p>
                <a:r>
                  <a:rPr lang="en-US" altLang="ko-KR" sz="1500" dirty="0"/>
                  <a:t>	Vpp(2</a:t>
                </a:r>
                <a:r>
                  <a:rPr lang="ko-KR" altLang="en-US" sz="1500" dirty="0"/>
                  <a:t>차 </a:t>
                </a:r>
                <a:r>
                  <a:rPr lang="en-US" altLang="ko-KR" sz="1500" dirty="0"/>
                  <a:t>OUT) = 1.679 V</a:t>
                </a:r>
              </a:p>
              <a:p>
                <a:r>
                  <a:rPr lang="en-US" altLang="ko-KR" sz="1500" dirty="0"/>
                  <a:t>	 </a:t>
                </a:r>
                <a14:m>
                  <m:oMath xmlns:m="http://schemas.openxmlformats.org/officeDocument/2006/math">
                    <m:r>
                      <a:rPr lang="en-US" altLang="ko-KR" sz="1500" i="1">
                        <a:latin typeface="Cambria Math" panose="02040503050406030204" pitchFamily="18" charset="0"/>
                      </a:rPr>
                      <m:t>𝐴𝑣</m:t>
                    </m:r>
                    <m:r>
                      <a:rPr lang="en-US" altLang="ko-KR" sz="15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ko-KR" altLang="en-US" sz="1600" dirty="0"/>
                      <m:t>87.81</m:t>
                    </m:r>
                  </m:oMath>
                </a14:m>
                <a:endParaRPr lang="en-US" altLang="ko-KR" sz="1500" dirty="0"/>
              </a:p>
              <a:p>
                <a:endParaRPr lang="en-US" altLang="ko-KR" sz="1500" dirty="0"/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ko-KR" altLang="en-US" sz="1500" dirty="0"/>
                  <a:t>측정 결과</a:t>
                </a:r>
                <a:endParaRPr lang="en-US" altLang="ko-KR" sz="1500" dirty="0"/>
              </a:p>
              <a:p>
                <a:r>
                  <a:rPr lang="en-US" altLang="ko-KR" sz="1500" dirty="0"/>
                  <a:t>	Vpp(RX) = 32 mV, Vpp(OUT) =1.88 V</a:t>
                </a:r>
              </a:p>
              <a:p>
                <a:r>
                  <a:rPr lang="en-US" altLang="ko-KR" sz="1500" dirty="0"/>
                  <a:t>	 </a:t>
                </a:r>
                <a14:m>
                  <m:oMath xmlns:m="http://schemas.openxmlformats.org/officeDocument/2006/math">
                    <m:r>
                      <a:rPr lang="en-US" altLang="ko-KR" sz="15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𝑨𝒗</m:t>
                    </m:r>
                    <m:r>
                      <a:rPr lang="en-US" altLang="ko-KR" sz="15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5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𝟓𝟖</m:t>
                    </m:r>
                    <m:r>
                      <a:rPr lang="en-US" altLang="ko-KR" sz="15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ko-KR" sz="1500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𝟕𝟓</m:t>
                    </m:r>
                  </m:oMath>
                </a14:m>
                <a:endParaRPr lang="en-US" altLang="ko-KR" sz="1500" b="1" dirty="0"/>
              </a:p>
              <a:p>
                <a:endParaRPr lang="en-US" altLang="ko-KR" sz="1500" b="1" dirty="0"/>
              </a:p>
              <a:p>
                <a:r>
                  <a:rPr lang="en-US" altLang="ko-KR" sz="1500" b="1" dirty="0"/>
                  <a:t>Conclusion </a:t>
                </a:r>
                <a:r>
                  <a:rPr lang="en-US" altLang="ko-KR" sz="1500" b="1" dirty="0">
                    <a:sym typeface="Wingdings" panose="05000000000000000000" pitchFamily="2" charset="2"/>
                  </a:rPr>
                  <a:t>  </a:t>
                </a:r>
                <a:r>
                  <a:rPr lang="ko-KR" altLang="en-US" sz="1500" dirty="0">
                    <a:sym typeface="Wingdings" panose="05000000000000000000" pitchFamily="2" charset="2"/>
                  </a:rPr>
                  <a:t>소자 교체 후</a:t>
                </a:r>
                <a:r>
                  <a:rPr lang="en-US" altLang="ko-KR" sz="1500" dirty="0">
                    <a:sym typeface="Wingdings" panose="05000000000000000000" pitchFamily="2" charset="2"/>
                  </a:rPr>
                  <a:t>, </a:t>
                </a:r>
                <a:r>
                  <a:rPr lang="ko-KR" altLang="en-US" sz="1500" dirty="0">
                    <a:sym typeface="Wingdings" panose="05000000000000000000" pitchFamily="2" charset="2"/>
                  </a:rPr>
                  <a:t>약 </a:t>
                </a:r>
                <a:r>
                  <a:rPr lang="en-US" altLang="ko-KR" sz="1500" dirty="0">
                    <a:sym typeface="Wingdings" panose="05000000000000000000" pitchFamily="2" charset="2"/>
                  </a:rPr>
                  <a:t>10.5</a:t>
                </a:r>
                <a:r>
                  <a:rPr lang="ko-KR" altLang="en-US" sz="1500" dirty="0">
                    <a:sym typeface="Wingdings" panose="05000000000000000000" pitchFamily="2" charset="2"/>
                  </a:rPr>
                  <a:t>배의 증폭 성능 향상</a:t>
                </a:r>
                <a:endParaRPr lang="en-US" altLang="ko-KR" sz="1500" b="1" dirty="0"/>
              </a:p>
            </p:txBody>
          </p:sp>
        </mc:Choice>
        <mc:Fallback xmlns="">
          <p:sp>
            <p:nvSpPr>
              <p:cNvPr id="55" name="직사각형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904" y="31501257"/>
                <a:ext cx="5941522" cy="6801862"/>
              </a:xfrm>
              <a:prstGeom prst="rect">
                <a:avLst/>
              </a:prstGeom>
              <a:blipFill>
                <a:blip r:embed="rId54"/>
                <a:stretch>
                  <a:fillRect l="-410" t="-269" b="-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9" name="Object 9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23304085" y="15311156"/>
            <a:ext cx="2381828" cy="1741269"/>
          </a:xfrm>
          <a:prstGeom prst="rect">
            <a:avLst/>
          </a:prstGeom>
        </p:spPr>
      </p:pic>
      <p:sp>
        <p:nvSpPr>
          <p:cNvPr id="200" name="직사각형 199"/>
          <p:cNvSpPr/>
          <p:nvPr/>
        </p:nvSpPr>
        <p:spPr>
          <a:xfrm>
            <a:off x="23257048" y="17044142"/>
            <a:ext cx="25672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/>
              <a:t>&lt;Fig 5-1. </a:t>
            </a:r>
            <a:r>
              <a:rPr lang="ko-KR" altLang="en-US" sz="1200" b="1" dirty="0"/>
              <a:t>송수신 센서 공진 주파수</a:t>
            </a:r>
            <a:r>
              <a:rPr lang="en-US" altLang="ko-KR" sz="1200" b="1" dirty="0"/>
              <a:t>&gt; </a:t>
            </a:r>
            <a:endParaRPr lang="ko-KR" altLang="en-US" sz="1200" dirty="0"/>
          </a:p>
        </p:txBody>
      </p:sp>
      <p:sp>
        <p:nvSpPr>
          <p:cNvPr id="202" name="직사각형 201"/>
          <p:cNvSpPr/>
          <p:nvPr/>
        </p:nvSpPr>
        <p:spPr>
          <a:xfrm>
            <a:off x="392581" y="31473396"/>
            <a:ext cx="38617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초음파 센서 수신부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3" name="그림 202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11168502" y="29014654"/>
            <a:ext cx="2578697" cy="1923951"/>
          </a:xfrm>
          <a:prstGeom prst="rect">
            <a:avLst/>
          </a:prstGeom>
        </p:spPr>
      </p:pic>
      <p:sp>
        <p:nvSpPr>
          <p:cNvPr id="204" name="직사각형 203"/>
          <p:cNvSpPr/>
          <p:nvPr/>
        </p:nvSpPr>
        <p:spPr>
          <a:xfrm>
            <a:off x="11369166" y="30937868"/>
            <a:ext cx="20088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&lt;Fig 19. </a:t>
            </a:r>
            <a:r>
              <a:rPr lang="ko-KR" altLang="en-US" sz="1200" b="1" dirty="0"/>
              <a:t>저항 교체 전 파형</a:t>
            </a:r>
            <a:r>
              <a:rPr lang="en-US" altLang="ko-KR" sz="1200" b="1" dirty="0"/>
              <a:t>&gt; </a:t>
            </a:r>
            <a:endParaRPr lang="ko-KR" altLang="en-US" sz="1200" dirty="0"/>
          </a:p>
        </p:txBody>
      </p:sp>
      <p:sp>
        <p:nvSpPr>
          <p:cNvPr id="208" name="직사각형 207"/>
          <p:cNvSpPr/>
          <p:nvPr/>
        </p:nvSpPr>
        <p:spPr>
          <a:xfrm>
            <a:off x="20624536" y="31507301"/>
            <a:ext cx="38617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9. 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카운터 펄스 발진기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직사각형 288"/>
              <p:cNvSpPr/>
              <p:nvPr/>
            </p:nvSpPr>
            <p:spPr>
              <a:xfrm>
                <a:off x="20648526" y="32188917"/>
                <a:ext cx="3228961" cy="18876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2.2</m:t>
                          </m:r>
                          <m:r>
                            <a:rPr lang="en-US" altLang="ko-KR" sz="15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ko-KR" sz="15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𝑘𝐻𝑧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ko-KR" sz="1500" b="0" i="1" dirty="0">
                  <a:latin typeface="Cambria Math" panose="02040503050406030204" pitchFamily="18" charset="0"/>
                </a:endParaRPr>
              </a:p>
              <a:p>
                <a:endParaRPr lang="en-US" altLang="ko-KR" sz="15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2.2</m:t>
                          </m:r>
                          <m:r>
                            <a:rPr lang="en-US" altLang="ko-KR" sz="15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ko-KR" sz="15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4.7</m:t>
                          </m:r>
                          <m:r>
                            <a:rPr lang="en-US" altLang="ko-KR" sz="15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=17.18 </m:t>
                      </m:r>
                      <m:r>
                        <a:rPr lang="en-US" altLang="ko-KR" sz="1500" b="0" i="1" smtClean="0">
                          <a:latin typeface="Cambria Math" panose="02040503050406030204" pitchFamily="18" charset="0"/>
                        </a:rPr>
                        <m:t>𝑘𝐻𝑧</m:t>
                      </m:r>
                    </m:oMath>
                  </m:oMathPara>
                </a14:m>
                <a:endParaRPr lang="en-US" altLang="ko-KR" sz="1500" i="1" dirty="0">
                  <a:latin typeface="Cambria Math" panose="02040503050406030204" pitchFamily="18" charset="0"/>
                </a:endParaRPr>
              </a:p>
              <a:p>
                <a:endParaRPr lang="en-US" altLang="ko-KR" sz="15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500" i="1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altLang="ko-KR" sz="15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5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2.2×4.7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</a:rPr>
                                <m:t>×17.18</m:t>
                              </m:r>
                              <m:r>
                                <a:rPr lang="en-US" altLang="ko-KR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den>
                      </m:f>
                      <m:r>
                        <a:rPr lang="en-US" altLang="ko-KR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5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altLang="ko-KR" sz="15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.63</m:t>
                      </m:r>
                      <m:r>
                        <m:rPr>
                          <m:sty m:val="p"/>
                        </m:rPr>
                        <a:rPr lang="en-US" altLang="ko-KR" sz="15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m:rPr>
                          <m:nor/>
                        </m:rPr>
                        <a:rPr lang="el-GR" altLang="ko-KR" sz="1500" dirty="0" smtClean="0">
                          <a:solidFill>
                            <a:srgbClr val="FF0000"/>
                          </a:solidFill>
                        </a:rPr>
                        <m:t>Ω</m:t>
                      </m:r>
                    </m:oMath>
                  </m:oMathPara>
                </a14:m>
                <a:endParaRPr lang="ko-KR" altLang="en-US" sz="15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9" name="직사각형 2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8526" y="32188917"/>
                <a:ext cx="3228961" cy="1887696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직사각형 289"/>
              <p:cNvSpPr/>
              <p:nvPr/>
            </p:nvSpPr>
            <p:spPr>
              <a:xfrm>
                <a:off x="20664762" y="34265812"/>
                <a:ext cx="3367169" cy="10200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500" dirty="0">
                    <a:latin typeface="Cambria Math" panose="02040503050406030204" pitchFamily="18" charset="0"/>
                  </a:rPr>
                  <a:t>R= </a:t>
                </a:r>
                <a:r>
                  <a:rPr lang="en-US" altLang="ko-KR" sz="1500" b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10k</a:t>
                </a:r>
                <a:r>
                  <a:rPr lang="el-GR" altLang="ko-KR" sz="1500" b="1" dirty="0">
                    <a:solidFill>
                      <a:srgbClr val="FF0000"/>
                    </a:solidFill>
                  </a:rPr>
                  <a:t> Ω</a:t>
                </a:r>
                <a:r>
                  <a:rPr lang="en-US" altLang="ko-KR" sz="1500" dirty="0"/>
                  <a:t> (Variable Resistor) </a:t>
                </a: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n-US" altLang="ko-KR" sz="1500" dirty="0"/>
                  <a:t>10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5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m:rPr>
                        <m:nor/>
                      </m:rPr>
                      <a:rPr lang="el-GR" altLang="ko-KR" sz="1500" dirty="0"/>
                      <m:t>Ω</m:t>
                    </m:r>
                    <m:r>
                      <m:rPr>
                        <m:nor/>
                      </m:rPr>
                      <a:rPr lang="en-US" altLang="ko-KR" sz="1500" dirty="0"/>
                      <m:t> </m:t>
                    </m:r>
                    <m:r>
                      <a:rPr lang="ko-KR" altLang="en-US" sz="1500" i="0" dirty="0">
                        <a:latin typeface="Cambria Math" panose="02040503050406030204" pitchFamily="18" charset="0"/>
                      </a:rPr>
                      <m:t>가</m:t>
                    </m:r>
                  </m:oMath>
                </a14:m>
                <a:r>
                  <a:rPr lang="ko-KR" altLang="en-US" sz="1500" dirty="0"/>
                  <a:t>변저항 사용해 주파수 조절</a:t>
                </a:r>
              </a:p>
              <a:p>
                <a:endParaRPr lang="en-US" altLang="ko-KR" sz="1500" b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500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altLang="ko-KR" sz="150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500" b="0" i="0" smtClean="0">
                        <a:latin typeface="Cambria Math" panose="02040503050406030204" pitchFamily="18" charset="0"/>
                      </a:rPr>
                      <m:t>4.7</m:t>
                    </m:r>
                    <m:r>
                      <m:rPr>
                        <m:sty m:val="p"/>
                      </m:rPr>
                      <a:rPr lang="en-US" altLang="ko-KR" sz="1500" b="0" i="0" smtClean="0">
                        <a:latin typeface="Cambria Math" panose="02040503050406030204" pitchFamily="18" charset="0"/>
                      </a:rPr>
                      <m:t>nF</m:t>
                    </m:r>
                  </m:oMath>
                </a14:m>
                <a:r>
                  <a:rPr lang="en-US" altLang="ko-KR" sz="1500" dirty="0"/>
                  <a:t> </a:t>
                </a:r>
                <a:endParaRPr lang="ko-KR" altLang="en-US" sz="1500" dirty="0"/>
              </a:p>
            </p:txBody>
          </p:sp>
        </mc:Choice>
        <mc:Fallback xmlns="">
          <p:sp>
            <p:nvSpPr>
              <p:cNvPr id="290" name="직사각형 2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4762" y="34265812"/>
                <a:ext cx="3367169" cy="1020023"/>
              </a:xfrm>
              <a:prstGeom prst="rect">
                <a:avLst/>
              </a:prstGeom>
              <a:blipFill>
                <a:blip r:embed="rId58"/>
                <a:stretch>
                  <a:fillRect l="-725" t="-1796" r="-1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1854F7E-5748-9B2E-F129-5969647E0C16}"/>
                  </a:ext>
                </a:extLst>
              </p:cNvPr>
              <p:cNvSpPr txBox="1"/>
              <p:nvPr/>
            </p:nvSpPr>
            <p:spPr>
              <a:xfrm>
                <a:off x="24189069" y="32188917"/>
                <a:ext cx="3819981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500" i="1" dirty="0">
                    <a:latin typeface="Cambria Math" panose="02040503050406030204" pitchFamily="18" charset="0"/>
                  </a:rPr>
                  <a:t>R= 10k</a:t>
                </a:r>
                <a:r>
                  <a:rPr lang="el-GR" altLang="ko-KR" sz="1500" dirty="0"/>
                  <a:t> Ω</a:t>
                </a:r>
                <a:r>
                  <a:rPr lang="en-US" altLang="ko-KR" sz="1500" dirty="0"/>
                  <a:t> (Variable Resistor)</a:t>
                </a:r>
                <a:r>
                  <a:rPr lang="en-US" altLang="ko-KR" sz="1500" dirty="0">
                    <a:sym typeface="Wingdings" panose="05000000000000000000" pitchFamily="2" charset="2"/>
                  </a:rPr>
                  <a:t> </a:t>
                </a:r>
                <a:r>
                  <a:rPr lang="en-US" altLang="ko-KR" sz="1500" b="1" dirty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5k</a:t>
                </a:r>
                <a:r>
                  <a:rPr lang="el-GR" altLang="ko-KR" sz="1500" b="1" dirty="0">
                    <a:solidFill>
                      <a:schemeClr val="accent1"/>
                    </a:solidFill>
                  </a:rPr>
                  <a:t>Ω</a:t>
                </a:r>
                <a:r>
                  <a:rPr lang="en-US" altLang="ko-KR" sz="1500" b="1" dirty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 (</a:t>
                </a:r>
                <a:r>
                  <a:rPr lang="ko-KR" altLang="en-US" sz="1500" b="1" dirty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측정 값</a:t>
                </a:r>
                <a:r>
                  <a:rPr lang="en-US" altLang="ko-KR" sz="1500" b="1" dirty="0">
                    <a:solidFill>
                      <a:schemeClr val="accent1"/>
                    </a:solidFill>
                    <a:sym typeface="Wingdings" panose="05000000000000000000" pitchFamily="2" charset="2"/>
                  </a:rPr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ko-KR" sz="1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4.7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𝑛𝐹</m:t>
                    </m:r>
                  </m:oMath>
                </a14:m>
                <a:r>
                  <a:rPr lang="en-US" altLang="ko-KR" sz="1500" dirty="0"/>
                  <a:t> </a:t>
                </a:r>
                <a:endParaRPr lang="en-US" altLang="ko-KR" sz="15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1854F7E-5748-9B2E-F129-5969647E0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89069" y="32188917"/>
                <a:ext cx="3819981" cy="553998"/>
              </a:xfrm>
              <a:prstGeom prst="rect">
                <a:avLst/>
              </a:prstGeom>
              <a:blipFill>
                <a:blip r:embed="rId59"/>
                <a:stretch>
                  <a:fillRect l="-638" t="-32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6F9AF8FA-DA9C-4B0D-BAB1-722DF59CE5B5}"/>
                  </a:ext>
                </a:extLst>
              </p:cNvPr>
              <p:cNvSpPr/>
              <p:nvPr/>
            </p:nvSpPr>
            <p:spPr>
              <a:xfrm>
                <a:off x="24188139" y="34654140"/>
                <a:ext cx="5001689" cy="5352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𝑅𝐶</m:t>
                          </m:r>
                        </m:den>
                      </m:f>
                      <m:r>
                        <a:rPr lang="en-US" altLang="ko-KR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4.7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1.13)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−9</m:t>
                              </m:r>
                            </m:sup>
                          </m:sSup>
                        </m:den>
                      </m:f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1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7.12</m:t>
                      </m:r>
                      <m:r>
                        <m:rPr>
                          <m:sty m:val="p"/>
                        </m:rPr>
                        <a:rPr lang="en-US" altLang="ko-KR" sz="1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kHz</m:t>
                      </m:r>
                    </m:oMath>
                  </m:oMathPara>
                </a14:m>
                <a:endParaRPr lang="ko-KR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6F9AF8FA-DA9C-4B0D-BAB1-722DF59CE5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88139" y="34654140"/>
                <a:ext cx="5001689" cy="535275"/>
              </a:xfrm>
              <a:prstGeom prst="rect">
                <a:avLst/>
              </a:prstGeom>
              <a:blipFill>
                <a:blip r:embed="rId60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28FA423-E3FE-2BFF-FC7E-6E54EECBDC70}"/>
                  </a:ext>
                </a:extLst>
              </p:cNvPr>
              <p:cNvSpPr/>
              <p:nvPr/>
            </p:nvSpPr>
            <p:spPr>
              <a:xfrm>
                <a:off x="24186038" y="33044474"/>
                <a:ext cx="4311180" cy="4970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𝑅𝐶</m:t>
                          </m:r>
                        </m:den>
                      </m:f>
                      <m:r>
                        <a:rPr lang="en-US" altLang="ko-KR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2.2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×4.7×</m:t>
                          </m:r>
                          <m:sSup>
                            <m:s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−9</m:t>
                              </m:r>
                            </m:sup>
                          </m:sSup>
                        </m:den>
                      </m:f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=19.34</m:t>
                      </m:r>
                      <m:r>
                        <m:rPr>
                          <m:sty m:val="p"/>
                        </m:rPr>
                        <a:rPr lang="en-US" altLang="ko-KR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kHz</m:t>
                      </m:r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28FA423-E3FE-2BFF-FC7E-6E54EECBDC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86038" y="33044474"/>
                <a:ext cx="4311180" cy="497059"/>
              </a:xfrm>
              <a:prstGeom prst="rect">
                <a:avLst/>
              </a:prstGeom>
              <a:blipFill>
                <a:blip r:embed="rId61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1F2878CA-B6F7-4874-8404-6917074570BE}"/>
              </a:ext>
            </a:extLst>
          </p:cNvPr>
          <p:cNvSpPr txBox="1"/>
          <p:nvPr/>
        </p:nvSpPr>
        <p:spPr>
          <a:xfrm>
            <a:off x="24208834" y="34019814"/>
            <a:ext cx="5812654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500" dirty="0"/>
              <a:t>Frequency (Calculation, </a:t>
            </a:r>
            <a:r>
              <a:rPr lang="ko-KR" altLang="en-US" sz="1500" dirty="0">
                <a:solidFill>
                  <a:srgbClr val="FF0000"/>
                </a:solidFill>
              </a:rPr>
              <a:t>부품 공차</a:t>
            </a:r>
            <a:r>
              <a:rPr lang="en-US" altLang="ko-KR" sz="1500" dirty="0">
                <a:solidFill>
                  <a:srgbClr val="FF0000"/>
                </a:solidFill>
              </a:rPr>
              <a:t> </a:t>
            </a:r>
            <a:r>
              <a:rPr lang="ko-KR" altLang="en-US" sz="1500" dirty="0">
                <a:solidFill>
                  <a:srgbClr val="FF0000"/>
                </a:solidFill>
              </a:rPr>
              <a:t>적용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794720-C862-2B84-F46C-99F968B02FBB}"/>
              </a:ext>
            </a:extLst>
          </p:cNvPr>
          <p:cNvSpPr txBox="1"/>
          <p:nvPr/>
        </p:nvSpPr>
        <p:spPr>
          <a:xfrm>
            <a:off x="27586861" y="35339712"/>
            <a:ext cx="26347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(</a:t>
            </a:r>
            <a:r>
              <a:rPr lang="ko-KR" altLang="en-US" sz="1500" dirty="0"/>
              <a:t>커패시터 공차 </a:t>
            </a:r>
            <a:r>
              <a:rPr lang="en-US" altLang="ko-KR" sz="1500" dirty="0"/>
              <a:t>+</a:t>
            </a:r>
            <a:r>
              <a:rPr lang="en-US" altLang="ko-KR" sz="1500" b="1" dirty="0">
                <a:solidFill>
                  <a:srgbClr val="C00000"/>
                </a:solidFill>
              </a:rPr>
              <a:t>13% </a:t>
            </a:r>
            <a:r>
              <a:rPr lang="ko-KR" altLang="en-US" sz="1500" b="1" dirty="0">
                <a:solidFill>
                  <a:srgbClr val="C00000"/>
                </a:solidFill>
              </a:rPr>
              <a:t>적용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15A3700-AB57-DC37-1790-09D044225FBC}"/>
              </a:ext>
            </a:extLst>
          </p:cNvPr>
          <p:cNvSpPr txBox="1"/>
          <p:nvPr/>
        </p:nvSpPr>
        <p:spPr>
          <a:xfrm>
            <a:off x="24249956" y="35522953"/>
            <a:ext cx="44861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15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500" dirty="0"/>
              <a:t>Frequency (Measurement) : </a:t>
            </a:r>
            <a:r>
              <a:rPr lang="en-US" altLang="ko-KR" sz="1500" b="1" dirty="0">
                <a:solidFill>
                  <a:schemeClr val="accent1"/>
                </a:solidFill>
              </a:rPr>
              <a:t>17.17 kHz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D31AD97-6834-9659-CD26-B447E43CAE53}"/>
              </a:ext>
            </a:extLst>
          </p:cNvPr>
          <p:cNvSpPr txBox="1"/>
          <p:nvPr/>
        </p:nvSpPr>
        <p:spPr>
          <a:xfrm>
            <a:off x="26976947" y="36202036"/>
            <a:ext cx="30113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(</a:t>
            </a:r>
            <a:r>
              <a:rPr lang="ko-KR" altLang="en-US" sz="1500" dirty="0"/>
              <a:t>커패시터 실측 불가</a:t>
            </a:r>
            <a:r>
              <a:rPr lang="en-US" altLang="ko-KR" sz="1500" dirty="0"/>
              <a:t>, no LCR </a:t>
            </a:r>
            <a:r>
              <a:rPr lang="ko-KR" altLang="en-US" sz="1500" dirty="0"/>
              <a:t>미터</a:t>
            </a:r>
            <a:r>
              <a:rPr lang="en-US" altLang="ko-KR" sz="1500" dirty="0"/>
              <a:t>)</a:t>
            </a:r>
          </a:p>
          <a:p>
            <a:r>
              <a:rPr lang="en-US" altLang="ko-KR" sz="1500" dirty="0"/>
              <a:t>  </a:t>
            </a:r>
            <a:r>
              <a:rPr lang="en-US" altLang="ko-KR" sz="1500" dirty="0">
                <a:solidFill>
                  <a:srgbClr val="0070C0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500" dirty="0">
                <a:solidFill>
                  <a:srgbClr val="0070C0"/>
                </a:solidFill>
                <a:sym typeface="Wingdings" panose="05000000000000000000" pitchFamily="2" charset="2"/>
              </a:rPr>
              <a:t>공차 최소값 적용</a:t>
            </a:r>
            <a:endParaRPr lang="ko-KR" altLang="en-US" sz="1500" dirty="0">
              <a:solidFill>
                <a:srgbClr val="0070C0"/>
              </a:solidFill>
            </a:endParaRPr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2CEE5F90-05C4-0C14-99C2-6DEAC37F3C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073283"/>
              </p:ext>
            </p:extLst>
          </p:nvPr>
        </p:nvGraphicFramePr>
        <p:xfrm>
          <a:off x="24390454" y="36202036"/>
          <a:ext cx="2558834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9417">
                  <a:extLst>
                    <a:ext uri="{9D8B030D-6E8A-4147-A177-3AD203B41FA5}">
                      <a16:colId xmlns:a16="http://schemas.microsoft.com/office/drawing/2014/main" val="543153108"/>
                    </a:ext>
                  </a:extLst>
                </a:gridCol>
                <a:gridCol w="1279417">
                  <a:extLst>
                    <a:ext uri="{9D8B030D-6E8A-4147-A177-3AD203B41FA5}">
                      <a16:colId xmlns:a16="http://schemas.microsoft.com/office/drawing/2014/main" val="2094806467"/>
                    </a:ext>
                  </a:extLst>
                </a:gridCol>
              </a:tblGrid>
              <a:tr h="2967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</a:t>
                      </a:r>
                      <a:r>
                        <a:rPr lang="ko-KR" altLang="en-US" sz="1400" baseline="0" dirty="0"/>
                        <a:t> 오차율</a:t>
                      </a:r>
                      <a:r>
                        <a:rPr lang="en-US" altLang="ko-KR" sz="1400" baseline="0" dirty="0"/>
                        <a:t>(%)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주파수</a:t>
                      </a:r>
                      <a:r>
                        <a:rPr lang="en-US" altLang="ko-KR" sz="1400" dirty="0"/>
                        <a:t>[kHz]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711005"/>
                  </a:ext>
                </a:extLst>
              </a:tr>
              <a:tr h="2967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19.34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079014"/>
                  </a:ext>
                </a:extLst>
              </a:tr>
              <a:tr h="2967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17.58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014565"/>
                  </a:ext>
                </a:extLst>
              </a:tr>
              <a:tr h="2967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12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17.27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635666"/>
                  </a:ext>
                </a:extLst>
              </a:tr>
              <a:tr h="2967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13</a:t>
                      </a:r>
                      <a:endParaRPr lang="ko-KR" altLang="en-US" sz="14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17.12</a:t>
                      </a:r>
                      <a:endParaRPr lang="ko-KR" altLang="en-US" sz="1400" b="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209191"/>
                  </a:ext>
                </a:extLst>
              </a:tr>
            </a:tbl>
          </a:graphicData>
        </a:graphic>
      </p:graphicFrame>
      <p:sp>
        <p:nvSpPr>
          <p:cNvPr id="54" name="직사각형 53">
            <a:extLst>
              <a:ext uri="{FF2B5EF4-FFF2-40B4-BE49-F238E27FC236}">
                <a16:creationId xmlns:a16="http://schemas.microsoft.com/office/drawing/2014/main" id="{AF4891F3-BC0F-FE01-486F-1EF0ED8D95B7}"/>
              </a:ext>
            </a:extLst>
          </p:cNvPr>
          <p:cNvSpPr/>
          <p:nvPr/>
        </p:nvSpPr>
        <p:spPr>
          <a:xfrm>
            <a:off x="10340320" y="31502298"/>
            <a:ext cx="38617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신호 검출 회로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/>
              <p:cNvSpPr/>
              <p:nvPr/>
            </p:nvSpPr>
            <p:spPr>
              <a:xfrm>
                <a:off x="13537513" y="31645273"/>
                <a:ext cx="4300471" cy="2978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z="1500" dirty="0"/>
                  <a:t>IL358 </a:t>
                </a:r>
                <a:r>
                  <a:rPr lang="ko-KR" altLang="en-US" sz="1500" dirty="0"/>
                  <a:t>회로 수신 타이밍 신호 기준 전압</a:t>
                </a:r>
                <a:endParaRPr lang="en-US" altLang="ko-KR" sz="15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ko-KR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altLang="ko-KR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𝑟𝑒𝑓</m:t>
                        </m:r>
                      </m:sub>
                    </m:sSub>
                    <m:r>
                      <a:rPr lang="en-US" altLang="ko-KR" sz="15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=</m:t>
                    </m:r>
                    <m:sSub>
                      <m:sSubPr>
                        <m:ctrlPr>
                          <a:rPr lang="en-US" altLang="ko-KR" sz="1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altLang="ko-KR" sz="15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ko-KR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𝑟𝑒𝑓</m:t>
                            </m:r>
                          </m:e>
                          <m:sub>
                            <m:r>
                              <a:rPr lang="en-US" altLang="ko-KR" sz="1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𝑠𝑜𝑢𝑟𝑐𝑒</m:t>
                            </m:r>
                          </m:sub>
                        </m:sSub>
                      </m:sub>
                    </m:sSub>
                    <m:r>
                      <a:rPr lang="en-US" altLang="ko-KR" sz="15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×</m:t>
                    </m:r>
                    <m:f>
                      <m:fPr>
                        <m:ctrlPr>
                          <a:rPr lang="pt-BR" altLang="ko-KR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sz="15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altLang="ko-KR" sz="15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ko-KR" sz="15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altLang="ko-KR" sz="15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l-GR" altLang="ko-KR" sz="15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+ </m:t>
                        </m:r>
                        <m:r>
                          <m:rPr>
                            <m:nor/>
                          </m:rPr>
                          <a:rPr lang="en-US" altLang="ko-KR" sz="15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altLang="ko-KR" sz="15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ko-KR" sz="15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[V]</a:t>
                </a:r>
                <a:r>
                  <a:rPr lang="pt-BR" altLang="ko-KR" sz="15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</a:p>
              <a:p>
                <a:pPr algn="just">
                  <a:lnSpc>
                    <a:spcPct val="150000"/>
                  </a:lnSpc>
                </a:pPr>
                <a:endParaRPr lang="pt-BR" altLang="ko-KR" sz="1500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5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R</m:t>
                    </m:r>
                    <m:r>
                      <m:rPr>
                        <m:nor/>
                      </m:rPr>
                      <a:rPr lang="en-US" altLang="ko-KR" sz="15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  <m:r>
                      <m:rPr>
                        <m:nor/>
                      </m:rPr>
                      <a:rPr lang="el-GR" altLang="ko-KR" sz="15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15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1</m:t>
                    </m:r>
                    <m:r>
                      <m:rPr>
                        <m:nor/>
                      </m:rPr>
                      <a:rPr lang="en-US" altLang="ko-KR" sz="15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MEG</m:t>
                    </m:r>
                    <m:r>
                      <m:rPr>
                        <m:nor/>
                      </m:rPr>
                      <a:rPr lang="el-GR" altLang="ko-KR" sz="15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Ω</m:t>
                    </m:r>
                    <m:r>
                      <m:rPr>
                        <m:nor/>
                      </m:rPr>
                      <a:rPr lang="en-US" altLang="ko-KR" sz="15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r>
                  <a:rPr lang="pt-BR" altLang="ko-KR" sz="15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15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R</m:t>
                    </m:r>
                    <m:r>
                      <m:rPr>
                        <m:nor/>
                      </m:rPr>
                      <a:rPr lang="en-US" altLang="ko-KR" sz="15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2</m:t>
                    </m:r>
                    <m:r>
                      <m:rPr>
                        <m:nor/>
                      </m:rPr>
                      <a:rPr lang="el-GR" altLang="ko-KR" sz="15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15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  <m:r>
                      <m:rPr>
                        <m:nor/>
                      </m:rPr>
                      <a:rPr lang="en-US" altLang="ko-KR" sz="15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47</m:t>
                    </m:r>
                    <m:r>
                      <m:rPr>
                        <m:nor/>
                      </m:rPr>
                      <a:rPr lang="en-US" altLang="ko-KR" sz="15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k</m:t>
                    </m:r>
                    <m:r>
                      <m:rPr>
                        <m:nor/>
                      </m:rPr>
                      <a:rPr lang="el-GR" altLang="ko-KR" sz="15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Ω</m:t>
                    </m:r>
                    <m:r>
                      <m:rPr>
                        <m:nor/>
                      </m:rPr>
                      <a:rPr lang="en-US" altLang="ko-KR" sz="1500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</m:oMath>
                </a14:m>
                <a:r>
                  <a:rPr lang="pt-BR" altLang="ko-KR" sz="15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altLang="ko-KR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𝑟𝑒𝑓</m:t>
                        </m:r>
                      </m:sub>
                    </m:sSub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=12</m:t>
                    </m:r>
                    <m:r>
                      <a:rPr lang="en-US" altLang="ko-KR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𝑉</m:t>
                    </m:r>
                    <m:r>
                      <a:rPr lang="en-US" altLang="ko-KR" sz="15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×</m:t>
                    </m:r>
                    <m:f>
                      <m:fPr>
                        <m:ctrlPr>
                          <a:rPr lang="pt-BR" altLang="ko-KR" sz="1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altLang="ko-KR" sz="15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47 </m:t>
                        </m:r>
                        <m:r>
                          <m:rPr>
                            <m:nor/>
                          </m:rPr>
                          <a:rPr lang="en-US" altLang="ko-KR" sz="15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l-GR" altLang="ko-KR" sz="15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Ω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ko-KR" sz="15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1 </m:t>
                        </m:r>
                        <m:r>
                          <m:rPr>
                            <m:nor/>
                          </m:rPr>
                          <a:rPr lang="en-US" altLang="ko-KR" sz="15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el-GR" altLang="ko-KR" sz="15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Ω</m:t>
                        </m:r>
                        <m:r>
                          <m:rPr>
                            <m:nor/>
                          </m:rPr>
                          <a:rPr lang="el-GR" altLang="ko-KR" sz="15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+47 </m:t>
                        </m:r>
                        <m:r>
                          <m:rPr>
                            <m:nor/>
                          </m:rPr>
                          <a:rPr lang="en-US" altLang="ko-KR" sz="15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l-GR" altLang="ko-KR" sz="15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Ω</m:t>
                        </m:r>
                      </m:den>
                    </m:f>
                  </m:oMath>
                </a14:m>
                <a:r>
                  <a:rPr lang="pt-BR" altLang="ko-KR" sz="15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15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[V]</a:t>
                </a:r>
                <a:r>
                  <a:rPr lang="pt-BR" altLang="ko-KR" sz="15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ko-KR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altLang="ko-KR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𝑟𝑒𝑓</m:t>
                        </m:r>
                      </m:sub>
                    </m:sSub>
                    <m:r>
                      <a:rPr lang="en-US" altLang="ko-KR" sz="1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altLang="ko-KR" sz="15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altLang="ko-KR" sz="15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altLang="ko-KR" sz="15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0.538</m:t>
                    </m:r>
                    <m:r>
                      <m:rPr>
                        <m:sty m:val="p"/>
                      </m:rPr>
                      <a:rPr lang="en-US" altLang="ko-KR" sz="15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V</m:t>
                    </m:r>
                    <m:r>
                      <a:rPr lang="en-US" altLang="ko-KR" sz="15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altLang="ko-KR" sz="15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					</a:t>
                </a:r>
                <a:r>
                  <a:rPr lang="en-US" altLang="ko-KR" sz="1500" dirty="0">
                    <a:solidFill>
                      <a:srgbClr val="FF0000"/>
                    </a:solidFill>
                    <a:latin typeface="+mn-ea"/>
                    <a:cs typeface="Calibri" panose="020F0502020204030204" pitchFamily="34" charset="0"/>
                  </a:rPr>
                  <a:t>(</a:t>
                </a:r>
                <a:r>
                  <a:rPr lang="ko-KR" altLang="en-US" sz="1500" dirty="0">
                    <a:solidFill>
                      <a:srgbClr val="FF0000"/>
                    </a:solidFill>
                    <a:latin typeface="+mn-ea"/>
                    <a:cs typeface="Calibri" panose="020F0502020204030204" pitchFamily="34" charset="0"/>
                  </a:rPr>
                  <a:t>계산 값</a:t>
                </a:r>
                <a:r>
                  <a:rPr lang="en-US" altLang="ko-KR" sz="1500" dirty="0">
                    <a:solidFill>
                      <a:srgbClr val="FF0000"/>
                    </a:solidFill>
                    <a:latin typeface="+mn-ea"/>
                    <a:cs typeface="Calibri" panose="020F0502020204030204" pitchFamily="34" charset="0"/>
                  </a:rPr>
                  <a:t>)</a:t>
                </a:r>
                <a:r>
                  <a:rPr lang="en-US" altLang="ko-KR" sz="1500" dirty="0">
                    <a:latin typeface="+mn-ea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직사각형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7513" y="31645273"/>
                <a:ext cx="4300471" cy="2978508"/>
              </a:xfrm>
              <a:prstGeom prst="rect">
                <a:avLst/>
              </a:prstGeom>
              <a:blipFill>
                <a:blip r:embed="rId62"/>
                <a:stretch>
                  <a:fillRect l="-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/>
          <p:cNvSpPr/>
          <p:nvPr/>
        </p:nvSpPr>
        <p:spPr>
          <a:xfrm>
            <a:off x="14652555" y="33449187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>
              <a:latin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4196570" y="3316667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>
              <a:latin typeface="Cambria Math" panose="02040503050406030204" pitchFamily="18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직사각형 209"/>
              <p:cNvSpPr/>
              <p:nvPr/>
            </p:nvSpPr>
            <p:spPr>
              <a:xfrm>
                <a:off x="13537513" y="34525593"/>
                <a:ext cx="4300471" cy="466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ko-KR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altLang="ko-KR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𝑟𝑒𝑓</m:t>
                        </m:r>
                      </m:sub>
                    </m:sSub>
                    <m:r>
                      <a:rPr lang="en-US" altLang="ko-KR" sz="1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altLang="ko-KR" sz="15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altLang="ko-KR" sz="15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altLang="ko-KR" sz="1500" b="1" dirty="0">
                    <a:solidFill>
                      <a:srgbClr val="0070C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0.3V</a:t>
                </a:r>
                <a:r>
                  <a:rPr lang="en-US" altLang="ko-KR" sz="15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					</a:t>
                </a:r>
                <a:r>
                  <a:rPr lang="en-US" altLang="ko-KR" sz="1500" b="1" dirty="0">
                    <a:solidFill>
                      <a:schemeClr val="accent1"/>
                    </a:solidFill>
                    <a:latin typeface="+mn-ea"/>
                    <a:cs typeface="Calibri" panose="020F0502020204030204" pitchFamily="34" charset="0"/>
                  </a:rPr>
                  <a:t>(</a:t>
                </a:r>
                <a:r>
                  <a:rPr lang="ko-KR" altLang="en-US" sz="1500" b="1" dirty="0">
                    <a:solidFill>
                      <a:schemeClr val="accent1"/>
                    </a:solidFill>
                    <a:latin typeface="+mn-ea"/>
                    <a:cs typeface="Calibri" panose="020F0502020204030204" pitchFamily="34" charset="0"/>
                  </a:rPr>
                  <a:t>측정 값</a:t>
                </a:r>
                <a:r>
                  <a:rPr lang="en-US" altLang="ko-KR" sz="1500" b="1" dirty="0">
                    <a:solidFill>
                      <a:schemeClr val="accent1"/>
                    </a:solidFill>
                    <a:latin typeface="+mn-ea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10" name="직사각형 2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7513" y="34525593"/>
                <a:ext cx="4300471" cy="466281"/>
              </a:xfrm>
              <a:prstGeom prst="rect">
                <a:avLst/>
              </a:prstGeom>
              <a:blipFill>
                <a:blip r:embed="rId6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직사각형 60"/>
          <p:cNvSpPr/>
          <p:nvPr/>
        </p:nvSpPr>
        <p:spPr>
          <a:xfrm>
            <a:off x="13628538" y="36368929"/>
            <a:ext cx="4868640" cy="18235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b="1" dirty="0">
                <a:latin typeface="Roboto"/>
              </a:rPr>
              <a:t>&lt;</a:t>
            </a:r>
            <a:r>
              <a:rPr lang="ko-KR" altLang="en-US" sz="1500" b="1" dirty="0">
                <a:latin typeface="Roboto"/>
              </a:rPr>
              <a:t>계산 값과 측정 값 차이의 원인</a:t>
            </a:r>
            <a:r>
              <a:rPr lang="en-US" altLang="ko-KR" sz="1500" b="1" dirty="0">
                <a:latin typeface="Roboto"/>
              </a:rPr>
              <a:t>&gt;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500" b="1" dirty="0"/>
              <a:t>회로 구성</a:t>
            </a:r>
            <a:r>
              <a:rPr lang="en-US" altLang="ko-KR" sz="1500" b="1" dirty="0"/>
              <a:t>: </a:t>
            </a:r>
            <a:r>
              <a:rPr lang="ko-KR" altLang="en-US" sz="1500" dirty="0"/>
              <a:t>내부 요인 및 외부 요인</a:t>
            </a: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500" b="1" dirty="0"/>
              <a:t>저항 값의 정확성</a:t>
            </a:r>
            <a:r>
              <a:rPr lang="en-US" altLang="ko-KR" sz="1500" b="1" dirty="0"/>
              <a:t>: </a:t>
            </a:r>
            <a:r>
              <a:rPr lang="en-US" altLang="ko-KR" sz="1500" dirty="0"/>
              <a:t>R1</a:t>
            </a:r>
            <a:r>
              <a:rPr lang="ko-KR" altLang="en-US" sz="1500" dirty="0"/>
              <a:t>과 </a:t>
            </a:r>
            <a:r>
              <a:rPr lang="en-US" altLang="ko-KR" sz="1500" dirty="0"/>
              <a:t>R2</a:t>
            </a:r>
            <a:r>
              <a:rPr lang="ko-KR" altLang="en-US" sz="1500" dirty="0"/>
              <a:t>의 실제 저항 값 오차</a:t>
            </a: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500" b="1" dirty="0"/>
              <a:t>오차와 노이즈</a:t>
            </a:r>
            <a:r>
              <a:rPr lang="en-US" altLang="ko-KR" sz="1500" b="1" dirty="0"/>
              <a:t>: </a:t>
            </a:r>
            <a:r>
              <a:rPr lang="ko-KR" altLang="en-US" sz="1500" dirty="0"/>
              <a:t>회로 내에서 발생하는 오차 및 노이즈</a:t>
            </a:r>
            <a:endParaRPr lang="en-US" altLang="ko-KR" sz="15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500" b="1" dirty="0"/>
              <a:t>측정 도구의 정확성</a:t>
            </a:r>
            <a:r>
              <a:rPr lang="en-US" altLang="ko-KR" sz="1500" b="1" dirty="0"/>
              <a:t>: </a:t>
            </a:r>
            <a:r>
              <a:rPr lang="ko-KR" altLang="en-US" sz="1500" dirty="0"/>
              <a:t>측정 도구의 정확성 문제</a:t>
            </a:r>
          </a:p>
        </p:txBody>
      </p:sp>
      <p:sp>
        <p:nvSpPr>
          <p:cNvPr id="211" name="직사각형 210"/>
          <p:cNvSpPr/>
          <p:nvPr/>
        </p:nvSpPr>
        <p:spPr>
          <a:xfrm>
            <a:off x="10634860" y="36025736"/>
            <a:ext cx="19736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&lt;Fig 22. </a:t>
            </a:r>
            <a:r>
              <a:rPr lang="ko-KR" altLang="en-US" sz="1200" b="1" dirty="0"/>
              <a:t>신호 검출 회로도</a:t>
            </a:r>
            <a:r>
              <a:rPr lang="en-US" altLang="ko-KR" sz="1200" b="1" dirty="0"/>
              <a:t>&gt; </a:t>
            </a:r>
            <a:endParaRPr lang="ko-KR" altLang="en-US" sz="1200" dirty="0"/>
          </a:p>
        </p:txBody>
      </p:sp>
      <p:sp>
        <p:nvSpPr>
          <p:cNvPr id="212" name="직사각형 211"/>
          <p:cNvSpPr/>
          <p:nvPr/>
        </p:nvSpPr>
        <p:spPr>
          <a:xfrm>
            <a:off x="24305698" y="37765246"/>
            <a:ext cx="28521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&lt;table 2. Capacitor </a:t>
            </a:r>
            <a:r>
              <a:rPr lang="ko-KR" altLang="en-US" sz="1200" b="1" dirty="0"/>
              <a:t>오차율에 따른 </a:t>
            </a:r>
            <a:r>
              <a:rPr lang="en-US" altLang="ko-KR" sz="1200" b="1" dirty="0"/>
              <a:t>Freq.&gt; </a:t>
            </a:r>
            <a:endParaRPr lang="ko-KR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직사각형 61"/>
              <p:cNvSpPr/>
              <p:nvPr/>
            </p:nvSpPr>
            <p:spPr>
              <a:xfrm>
                <a:off x="13537513" y="35070687"/>
                <a:ext cx="4396525" cy="10600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n-US" altLang="ko-KR" sz="1500" dirty="0"/>
                  <a:t>Monte Carlo (Simulation, </a:t>
                </a:r>
                <a:r>
                  <a:rPr lang="ko-KR" altLang="en-US" sz="1500" dirty="0">
                    <a:solidFill>
                      <a:srgbClr val="FF0000"/>
                    </a:solidFill>
                  </a:rPr>
                  <a:t>부품 공차</a:t>
                </a:r>
                <a:r>
                  <a:rPr lang="en-US" altLang="ko-KR" sz="15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5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sz="15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altLang="ko-KR" sz="15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5%)</m:t>
                    </m:r>
                  </m:oMath>
                </a14:m>
                <a:r>
                  <a:rPr lang="ko-KR" altLang="en-US" sz="1500" dirty="0">
                    <a:solidFill>
                      <a:srgbClr val="FF0000"/>
                    </a:solidFill>
                  </a:rPr>
                  <a:t> 적용</a:t>
                </a:r>
                <a:r>
                  <a:rPr lang="en-US" altLang="ko-KR" sz="1500" dirty="0"/>
                  <a:t>)</a:t>
                </a:r>
                <a:endParaRPr lang="en-US" altLang="ko-KR" sz="15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endParaRPr lang="en-US" altLang="ko-KR" sz="1500" i="1" dirty="0"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ko-KR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altLang="ko-KR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𝑟𝑒𝑓</m:t>
                        </m:r>
                        <m:r>
                          <a:rPr lang="en-US" altLang="ko-KR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max</m:t>
                        </m:r>
                        <m:r>
                          <a:rPr lang="en-US" altLang="ko-KR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sub>
                    </m:sSub>
                    <m:r>
                      <a:rPr lang="en-US" altLang="ko-KR" sz="15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altLang="ko-KR" sz="15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</m:oMath>
                </a14:m>
                <a:r>
                  <a:rPr lang="en-US" altLang="ko-KR" sz="15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0.592V</a:t>
                </a:r>
                <a:r>
                  <a:rPr lang="en-US" altLang="ko-KR" sz="15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				</a:t>
                </a:r>
                <a:r>
                  <a:rPr lang="en-US" altLang="ko-KR" sz="1500" b="1" dirty="0">
                    <a:solidFill>
                      <a:srgbClr val="FF0000"/>
                    </a:solidFill>
                    <a:latin typeface="+mn-ea"/>
                    <a:cs typeface="Calibri" panose="020F0502020204030204" pitchFamily="34" charset="0"/>
                  </a:rPr>
                  <a:t>(</a:t>
                </a:r>
                <a:r>
                  <a:rPr lang="ko-KR" altLang="en-US" sz="1500" b="1" dirty="0">
                    <a:solidFill>
                      <a:srgbClr val="FF0000"/>
                    </a:solidFill>
                    <a:latin typeface="+mn-ea"/>
                    <a:cs typeface="Calibri" panose="020F0502020204030204" pitchFamily="34" charset="0"/>
                  </a:rPr>
                  <a:t>최댓값</a:t>
                </a:r>
                <a:r>
                  <a:rPr lang="en-US" altLang="ko-KR" sz="1500" b="1" dirty="0">
                    <a:solidFill>
                      <a:srgbClr val="FF0000"/>
                    </a:solidFill>
                    <a:latin typeface="+mn-ea"/>
                    <a:cs typeface="Calibri" panose="020F0502020204030204" pitchFamily="34" charset="0"/>
                  </a:rPr>
                  <a:t>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ko-KR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altLang="ko-KR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𝑟𝑒𝑓</m:t>
                        </m:r>
                        <m:r>
                          <a:rPr lang="en-US" altLang="ko-KR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min</m:t>
                        </m:r>
                        <m:r>
                          <a:rPr lang="en-US" altLang="ko-KR" sz="15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sub>
                    </m:sSub>
                    <m:r>
                      <a:rPr lang="en-US" altLang="ko-KR" sz="15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altLang="ko-KR" sz="15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 </m:t>
                    </m:r>
                  </m:oMath>
                </a14:m>
                <a:r>
                  <a:rPr lang="en-US" altLang="ko-KR" sz="1500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0.492V</a:t>
                </a:r>
                <a:r>
                  <a:rPr lang="en-US" altLang="ko-KR" sz="15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				</a:t>
                </a:r>
                <a:r>
                  <a:rPr lang="en-US" altLang="ko-KR" sz="1500" b="1" dirty="0">
                    <a:solidFill>
                      <a:srgbClr val="FF0000"/>
                    </a:solidFill>
                    <a:latin typeface="+mn-ea"/>
                    <a:cs typeface="Calibri" panose="020F0502020204030204" pitchFamily="34" charset="0"/>
                  </a:rPr>
                  <a:t>(</a:t>
                </a:r>
                <a:r>
                  <a:rPr lang="ko-KR" altLang="en-US" sz="1500" b="1" dirty="0">
                    <a:solidFill>
                      <a:srgbClr val="FF0000"/>
                    </a:solidFill>
                    <a:latin typeface="+mn-ea"/>
                    <a:cs typeface="Calibri" panose="020F0502020204030204" pitchFamily="34" charset="0"/>
                  </a:rPr>
                  <a:t>최솟값</a:t>
                </a:r>
                <a:r>
                  <a:rPr lang="en-US" altLang="ko-KR" sz="1500" b="1" dirty="0">
                    <a:solidFill>
                      <a:srgbClr val="FF0000"/>
                    </a:solidFill>
                    <a:latin typeface="+mn-ea"/>
                    <a:cs typeface="Calibri" panose="020F0502020204030204" pitchFamily="34" charset="0"/>
                  </a:rPr>
                  <a:t>)  </a:t>
                </a:r>
                <a:endParaRPr lang="ko-KR" altLang="en-US" sz="15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2" name="직사각형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7513" y="35070687"/>
                <a:ext cx="4396525" cy="1060034"/>
              </a:xfrm>
              <a:prstGeom prst="rect">
                <a:avLst/>
              </a:prstGeom>
              <a:blipFill>
                <a:blip r:embed="rId64"/>
                <a:stretch>
                  <a:fillRect l="-416" t="-1724" b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6" name="모서리가 둥근 직사각형 215"/>
          <p:cNvSpPr/>
          <p:nvPr/>
        </p:nvSpPr>
        <p:spPr>
          <a:xfrm>
            <a:off x="338282" y="747077"/>
            <a:ext cx="29520000" cy="1894943"/>
          </a:xfrm>
          <a:prstGeom prst="roundRect">
            <a:avLst>
              <a:gd name="adj" fmla="val 895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하드웨어 환경 감시를 위한 신호처리 시스템 설계 프로젝트</a:t>
            </a:r>
            <a:endParaRPr lang="en-US" altLang="ko-KR" sz="4000" b="1" dirty="0">
              <a:solidFill>
                <a:srgbClr val="00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4800" i="1" cap="small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Signal processing system design project for hardware environment monitoring</a:t>
            </a:r>
            <a:endParaRPr lang="en-US" altLang="ko-KR" sz="4800" b="1" dirty="0">
              <a:solidFill>
                <a:srgbClr val="00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40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초음파 센서 거리 측정기</a:t>
            </a:r>
            <a:endParaRPr lang="en-US" altLang="ko-KR" sz="40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4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Distance measuring device using ultrasonic sensor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3465574" y="2997086"/>
            <a:ext cx="24185474" cy="1302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cap="small" dirty="0">
                <a:latin typeface="Arial" panose="020B0604020202020204" pitchFamily="34" charset="0"/>
                <a:cs typeface="Arial" panose="020B0604020202020204" pitchFamily="34" charset="0"/>
              </a:rPr>
              <a:t>kang yelim</a:t>
            </a:r>
            <a:r>
              <a:rPr lang="en-US" altLang="ko-KR" sz="2800" cap="small" dirty="0"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rPr>
              <a:t>, </a:t>
            </a:r>
            <a:r>
              <a:rPr lang="en-US" altLang="ko-KR" sz="2800" cap="small" dirty="0">
                <a:latin typeface="Arial" panose="020B0604020202020204" pitchFamily="34" charset="0"/>
                <a:cs typeface="Arial" panose="020B0604020202020204" pitchFamily="34" charset="0"/>
              </a:rPr>
              <a:t>kim soyeong,</a:t>
            </a:r>
            <a:r>
              <a:rPr lang="en-US" altLang="ko-KR" sz="2800" cap="small" dirty="0"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rPr>
              <a:t> oh sumin,</a:t>
            </a:r>
            <a:r>
              <a:rPr lang="ko-KR" altLang="en-US" sz="2800" cap="small" dirty="0"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rPr>
              <a:t> </a:t>
            </a:r>
            <a:r>
              <a:rPr lang="en-US" altLang="ko-KR" sz="2800" cap="small" dirty="0"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rPr>
              <a:t>jang gyuwon</a:t>
            </a:r>
            <a:endParaRPr lang="en-US" altLang="ko-KR" sz="2800" cap="small" baseline="30000" dirty="0">
              <a:latin typeface="Arial" panose="020B0604020202020204" pitchFamily="34" charset="0"/>
              <a:ea typeface="맑은 고딕" pitchFamily="50" charset="-127"/>
              <a:cs typeface="Arial" panose="020B0604020202020204" pitchFamily="34" charset="0"/>
            </a:endParaRPr>
          </a:p>
          <a:p>
            <a:pPr algn="ctr"/>
            <a:endParaRPr lang="en-US" altLang="ko-KR" sz="4000" cap="small" baseline="30000" dirty="0">
              <a:latin typeface="Arial" panose="020B0604020202020204" pitchFamily="34" charset="0"/>
              <a:ea typeface="맑은 고딕" pitchFamily="50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3600" cap="small" baseline="30000" dirty="0"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rPr>
              <a:t>[Harman]</a:t>
            </a:r>
            <a:r>
              <a:rPr lang="ko-KR" altLang="en-US" sz="3600" cap="small" baseline="30000" dirty="0"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rPr>
              <a:t>  세미콘 아카데미  반도체 설계 과정</a:t>
            </a:r>
            <a:endParaRPr lang="en-US" altLang="ko-KR" sz="3600" cap="small" baseline="30000" dirty="0">
              <a:latin typeface="Arial" panose="020B0604020202020204" pitchFamily="34" charset="0"/>
              <a:ea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19436705" y="11761187"/>
            <a:ext cx="978263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b="1" dirty="0">
                <a:latin typeface="+mn-ea"/>
              </a:rPr>
              <a:t>555 Timer</a:t>
            </a:r>
            <a:r>
              <a:rPr lang="ko-KR" altLang="en-US" sz="1400" b="1" dirty="0">
                <a:latin typeface="+mn-ea"/>
              </a:rPr>
              <a:t>를 발진기로 사용</a:t>
            </a:r>
            <a:endParaRPr lang="en-US" altLang="ko-KR" sz="1400" b="1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1400" b="1" dirty="0">
              <a:latin typeface="+mn-ea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초음파 생성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일정한 주파수와 진폭을 가진 초음파를 생성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수신기에 수신되어 거리 측정에 사용</a:t>
            </a:r>
            <a:endParaRPr lang="en-US" altLang="ko-KR" sz="1400" dirty="0">
              <a:latin typeface="+mn-ea"/>
            </a:endParaRPr>
          </a:p>
          <a:p>
            <a:pPr marL="800100" lvl="1" indent="-342900">
              <a:buFont typeface="+mj-lt"/>
              <a:buAutoNum type="arabicPeriod"/>
            </a:pPr>
            <a:endParaRPr lang="en-US" altLang="ko-KR" sz="1400" dirty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주파수 제어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일정한 주파수를 유지할 수 있는 </a:t>
            </a:r>
            <a:r>
              <a:rPr lang="en-US" altLang="ko-KR" sz="1400" dirty="0">
                <a:latin typeface="+mn-ea"/>
              </a:rPr>
              <a:t>Oscillator</a:t>
            </a:r>
            <a:r>
              <a:rPr lang="ko-KR" altLang="en-US" sz="1400" dirty="0">
                <a:latin typeface="+mn-ea"/>
              </a:rPr>
              <a:t> 회로가 주어진 파라미터를 기반으로 특정 주파수를 생성</a:t>
            </a:r>
            <a:endParaRPr lang="en-US" altLang="ko-KR" sz="1400" dirty="0">
              <a:latin typeface="+mn-ea"/>
            </a:endParaRPr>
          </a:p>
          <a:p>
            <a:pPr marL="800100" lvl="1" indent="-342900">
              <a:buFont typeface="+mj-lt"/>
              <a:buAutoNum type="arabicPeriod"/>
            </a:pPr>
            <a:endParaRPr lang="en-US" altLang="ko-KR" sz="1400" dirty="0"/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400" b="1" dirty="0">
                <a:latin typeface="+mn-ea"/>
              </a:rPr>
              <a:t>진폭 제어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초음파 수신기의 감도와 거리 측정에 영향을 미치므로 발진 회로는 일정한 진폭을 유지할 수 있도록 회로를 구성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회로 내에 일정한 진폭을 유지할 수 있는 증폭기 회로가 구성되어 있음</a:t>
            </a:r>
            <a:endParaRPr lang="en-US" altLang="ko-KR" sz="1400" dirty="0">
              <a:latin typeface="+mn-ea"/>
            </a:endParaRPr>
          </a:p>
          <a:p>
            <a:pPr marL="800100" lvl="1" indent="-342900">
              <a:buFont typeface="+mj-lt"/>
              <a:buAutoNum type="arabicPeriod"/>
            </a:pPr>
            <a:endParaRPr lang="en-US" altLang="ko-KR" sz="1400" dirty="0">
              <a:latin typeface="+mn-ea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400" b="1" dirty="0">
                <a:latin typeface="+mn-ea"/>
              </a:rPr>
              <a:t>안정성 보장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안정적인 동작을 위해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이를 위해 안정화 회로가 구성되어 있으며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안정화 회로는 </a:t>
            </a:r>
            <a:r>
              <a:rPr lang="en-US" altLang="ko-KR" sz="1400" dirty="0">
                <a:latin typeface="+mn-ea"/>
              </a:rPr>
              <a:t>Oscillator</a:t>
            </a:r>
            <a:r>
              <a:rPr lang="ko-KR" altLang="en-US" sz="1400" dirty="0">
                <a:latin typeface="+mn-ea"/>
              </a:rPr>
              <a:t>와 증폭기 회로의 안정성을 보장하기 위해 사용</a:t>
            </a:r>
            <a:endParaRPr lang="en-US" altLang="ko-KR" sz="1400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1400" dirty="0">
              <a:solidFill>
                <a:srgbClr val="FF0000"/>
              </a:solidFill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dirty="0"/>
              <a:t>SE - 400 ST/R 160 </a:t>
            </a:r>
            <a:r>
              <a:rPr lang="ko-KR" altLang="en-US" sz="1400" dirty="0"/>
              <a:t>초음파 송수신기 최대 감도에서의 공진 주파수</a:t>
            </a:r>
            <a:r>
              <a:rPr lang="en-US" altLang="ko-KR" sz="1400" dirty="0"/>
              <a:t>: </a:t>
            </a:r>
            <a:r>
              <a:rPr lang="en-US" altLang="ko-KR" sz="1400" dirty="0">
                <a:solidFill>
                  <a:srgbClr val="FF0000"/>
                </a:solidFill>
              </a:rPr>
              <a:t>40kHz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 dirty="0"/>
              <a:t>초음파 펄스의 송신 시간 제어 주파수</a:t>
            </a:r>
            <a:r>
              <a:rPr lang="en-US" altLang="ko-KR" sz="1400" dirty="0"/>
              <a:t>: </a:t>
            </a:r>
            <a:r>
              <a:rPr lang="en-US" altLang="ko-KR" sz="1400" dirty="0">
                <a:solidFill>
                  <a:srgbClr val="FF0000"/>
                </a:solidFill>
              </a:rPr>
              <a:t>15Hz</a:t>
            </a:r>
          </a:p>
        </p:txBody>
      </p:sp>
      <p:pic>
        <p:nvPicPr>
          <p:cNvPr id="298" name="그림 297"/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10403538" y="31955824"/>
            <a:ext cx="2908044" cy="392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005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3535</TotalTime>
  <Words>2263</Words>
  <Application>Microsoft Office PowerPoint</Application>
  <PresentationFormat>사용자 지정</PresentationFormat>
  <Paragraphs>325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11" baseType="lpstr">
      <vt:lpstr>Söhne</vt:lpstr>
      <vt:lpstr>맑은 고딕</vt:lpstr>
      <vt:lpstr>Arial</vt:lpstr>
      <vt:lpstr>Calibri</vt:lpstr>
      <vt:lpstr>Calibri Light</vt:lpstr>
      <vt:lpstr>Cambria Math</vt:lpstr>
      <vt:lpstr>Roboto</vt:lpstr>
      <vt:lpstr>Times New Roman</vt:lpstr>
      <vt:lpstr>Wingdings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Jeon Injun</dc:creator>
  <cp:lastModifiedBy>강예진</cp:lastModifiedBy>
  <cp:revision>205</cp:revision>
  <dcterms:created xsi:type="dcterms:W3CDTF">2018-02-02T13:00:20Z</dcterms:created>
  <dcterms:modified xsi:type="dcterms:W3CDTF">2023-05-21T13:32:12Z</dcterms:modified>
</cp:coreProperties>
</file>